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294" r:id="rId2"/>
    <p:sldId id="295" r:id="rId3"/>
    <p:sldId id="293" r:id="rId4"/>
    <p:sldId id="297" r:id="rId5"/>
    <p:sldId id="296" r:id="rId6"/>
    <p:sldId id="266" r:id="rId7"/>
    <p:sldId id="267" r:id="rId8"/>
    <p:sldId id="268" r:id="rId9"/>
    <p:sldId id="314" r:id="rId10"/>
    <p:sldId id="315" r:id="rId11"/>
    <p:sldId id="304" r:id="rId12"/>
    <p:sldId id="305" r:id="rId13"/>
    <p:sldId id="306" r:id="rId14"/>
    <p:sldId id="307" r:id="rId15"/>
    <p:sldId id="313" r:id="rId16"/>
    <p:sldId id="308" r:id="rId17"/>
    <p:sldId id="309" r:id="rId18"/>
    <p:sldId id="310" r:id="rId19"/>
    <p:sldId id="311" r:id="rId20"/>
    <p:sldId id="312" r:id="rId21"/>
    <p:sldId id="298" r:id="rId22"/>
    <p:sldId id="316" r:id="rId23"/>
    <p:sldId id="321" r:id="rId24"/>
    <p:sldId id="317" r:id="rId25"/>
    <p:sldId id="318" r:id="rId26"/>
    <p:sldId id="292" r:id="rId27"/>
    <p:sldId id="320" r:id="rId28"/>
    <p:sldId id="319" r:id="rId29"/>
    <p:sldId id="323" r:id="rId30"/>
    <p:sldId id="324" r:id="rId31"/>
    <p:sldId id="351" r:id="rId32"/>
    <p:sldId id="325" r:id="rId33"/>
    <p:sldId id="326" r:id="rId34"/>
    <p:sldId id="352" r:id="rId35"/>
    <p:sldId id="353" r:id="rId36"/>
    <p:sldId id="327" r:id="rId37"/>
    <p:sldId id="328" r:id="rId38"/>
    <p:sldId id="329" r:id="rId39"/>
    <p:sldId id="330" r:id="rId40"/>
    <p:sldId id="332" r:id="rId41"/>
    <p:sldId id="333" r:id="rId42"/>
    <p:sldId id="334" r:id="rId43"/>
    <p:sldId id="335" r:id="rId44"/>
    <p:sldId id="336" r:id="rId45"/>
    <p:sldId id="337" r:id="rId46"/>
    <p:sldId id="338" r:id="rId47"/>
    <p:sldId id="339" r:id="rId48"/>
    <p:sldId id="342" r:id="rId49"/>
    <p:sldId id="355" r:id="rId50"/>
    <p:sldId id="347" r:id="rId51"/>
    <p:sldId id="348" r:id="rId52"/>
    <p:sldId id="354" r:id="rId53"/>
    <p:sldId id="373" r:id="rId54"/>
    <p:sldId id="356" r:id="rId55"/>
    <p:sldId id="357" r:id="rId56"/>
    <p:sldId id="358" r:id="rId57"/>
    <p:sldId id="359" r:id="rId58"/>
    <p:sldId id="360" r:id="rId59"/>
    <p:sldId id="361" r:id="rId60"/>
    <p:sldId id="362" r:id="rId61"/>
    <p:sldId id="363" r:id="rId62"/>
    <p:sldId id="364" r:id="rId63"/>
    <p:sldId id="365" r:id="rId64"/>
    <p:sldId id="371" r:id="rId65"/>
    <p:sldId id="372" r:id="rId66"/>
    <p:sldId id="366" r:id="rId67"/>
    <p:sldId id="367" r:id="rId68"/>
    <p:sldId id="368" r:id="rId69"/>
    <p:sldId id="369" r:id="rId70"/>
    <p:sldId id="370" r:id="rId71"/>
    <p:sldId id="374" r:id="rId72"/>
    <p:sldId id="375" r:id="rId73"/>
    <p:sldId id="376" r:id="rId74"/>
    <p:sldId id="377" r:id="rId75"/>
    <p:sldId id="378" r:id="rId76"/>
    <p:sldId id="379" r:id="rId77"/>
    <p:sldId id="380" r:id="rId78"/>
    <p:sldId id="381" r:id="rId79"/>
    <p:sldId id="383" r:id="rId80"/>
    <p:sldId id="384" r:id="rId81"/>
    <p:sldId id="385" r:id="rId82"/>
    <p:sldId id="386" r:id="rId83"/>
    <p:sldId id="387"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403" r:id="rId97"/>
    <p:sldId id="401" r:id="rId98"/>
    <p:sldId id="402" r:id="rId99"/>
    <p:sldId id="405" r:id="rId100"/>
    <p:sldId id="406" r:id="rId101"/>
    <p:sldId id="407" r:id="rId102"/>
    <p:sldId id="408" r:id="rId103"/>
    <p:sldId id="415" r:id="rId104"/>
    <p:sldId id="416" r:id="rId105"/>
    <p:sldId id="422" r:id="rId106"/>
    <p:sldId id="423" r:id="rId107"/>
    <p:sldId id="426" r:id="rId108"/>
    <p:sldId id="428" r:id="rId109"/>
    <p:sldId id="441" r:id="rId110"/>
    <p:sldId id="443" r:id="rId111"/>
    <p:sldId id="448" r:id="rId112"/>
  </p:sldIdLst>
  <p:sldSz cx="9144000" cy="6858000" type="screen4x3"/>
  <p:notesSz cx="6858000" cy="91440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8"/>
      </p:cViewPr>
      <p:guideLst>
        <p:guide orient="horz" pos="3016"/>
        <p:guide pos="2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70D91-9A7F-44F3-85A2-2ABA6918487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941DB381-0013-48B2-8D34-3F8FB303B28B}">
      <dgm:prSet phldrT="[Text]"/>
      <dgm:spPr/>
      <dgm:t>
        <a:bodyPr/>
        <a:lstStyle/>
        <a:p>
          <a:r>
            <a:rPr lang="en-US" dirty="0" smtClean="0"/>
            <a:t>Perspective strategy or rational view</a:t>
          </a:r>
          <a:endParaRPr lang="en-US" dirty="0"/>
        </a:p>
      </dgm:t>
    </dgm:pt>
    <dgm:pt modelId="{35456659-645E-483A-B485-2A4B1007E544}" type="parTrans" cxnId="{905F9784-27D2-4314-AB1A-ADF0E4480B4A}">
      <dgm:prSet/>
      <dgm:spPr/>
      <dgm:t>
        <a:bodyPr/>
        <a:lstStyle/>
        <a:p>
          <a:endParaRPr lang="en-US"/>
        </a:p>
      </dgm:t>
    </dgm:pt>
    <dgm:pt modelId="{648050A2-71CB-4BFF-8477-DFF6725A4F27}" type="sibTrans" cxnId="{905F9784-27D2-4314-AB1A-ADF0E4480B4A}">
      <dgm:prSet/>
      <dgm:spPr/>
      <dgm:t>
        <a:bodyPr/>
        <a:lstStyle/>
        <a:p>
          <a:endParaRPr lang="en-US"/>
        </a:p>
      </dgm:t>
    </dgm:pt>
    <dgm:pt modelId="{99649C51-E122-4E95-911B-6994C0AD1A9F}">
      <dgm:prSet phldrT="[Text]"/>
      <dgm:spPr/>
      <dgm:t>
        <a:bodyPr/>
        <a:lstStyle/>
        <a:p>
          <a:r>
            <a:rPr lang="en-US" dirty="0" smtClean="0"/>
            <a:t>An emergent view </a:t>
          </a:r>
          <a:endParaRPr lang="en-US" dirty="0"/>
        </a:p>
      </dgm:t>
    </dgm:pt>
    <dgm:pt modelId="{A4D12966-489D-4053-A08A-4EB0CEF86EF4}" type="parTrans" cxnId="{FF0F0856-E1FD-41D6-859F-C4A2EAA69509}">
      <dgm:prSet/>
      <dgm:spPr/>
      <dgm:t>
        <a:bodyPr/>
        <a:lstStyle/>
        <a:p>
          <a:endParaRPr lang="en-US"/>
        </a:p>
      </dgm:t>
    </dgm:pt>
    <dgm:pt modelId="{B0080BF6-5523-4D5F-9292-7E76693C45E8}" type="sibTrans" cxnId="{FF0F0856-E1FD-41D6-859F-C4A2EAA69509}">
      <dgm:prSet/>
      <dgm:spPr/>
      <dgm:t>
        <a:bodyPr/>
        <a:lstStyle/>
        <a:p>
          <a:endParaRPr lang="en-US"/>
        </a:p>
      </dgm:t>
    </dgm:pt>
    <dgm:pt modelId="{F1FAD1B9-41CF-45D8-8110-02CECE505A06}">
      <dgm:prSet/>
      <dgm:spPr/>
      <dgm:t>
        <a:bodyPr/>
        <a:lstStyle/>
        <a:p>
          <a:endParaRPr lang="en-US"/>
        </a:p>
      </dgm:t>
    </dgm:pt>
    <dgm:pt modelId="{331FF078-1FF7-4A88-87DF-69AA608E7D44}" type="parTrans" cxnId="{42B9C097-4195-4495-9A53-E6B26D745EB8}">
      <dgm:prSet/>
      <dgm:spPr/>
      <dgm:t>
        <a:bodyPr/>
        <a:lstStyle/>
        <a:p>
          <a:endParaRPr lang="en-US"/>
        </a:p>
      </dgm:t>
    </dgm:pt>
    <dgm:pt modelId="{42DB7251-D347-40BF-A409-DCE720520359}" type="sibTrans" cxnId="{42B9C097-4195-4495-9A53-E6B26D745EB8}">
      <dgm:prSet/>
      <dgm:spPr/>
      <dgm:t>
        <a:bodyPr/>
        <a:lstStyle/>
        <a:p>
          <a:endParaRPr lang="en-US"/>
        </a:p>
      </dgm:t>
    </dgm:pt>
    <dgm:pt modelId="{BA9DBF6E-2CF9-4BF0-B95E-0C76D36C327D}">
      <dgm:prSet/>
      <dgm:spPr/>
      <dgm:t>
        <a:bodyPr/>
        <a:lstStyle/>
        <a:p>
          <a:endParaRPr lang="en-US"/>
        </a:p>
      </dgm:t>
    </dgm:pt>
    <dgm:pt modelId="{3ACFC3DA-F8DA-4E4E-9F1E-14BE427B4654}" type="parTrans" cxnId="{24D16628-20C2-4E08-8B9F-4488ED8487E0}">
      <dgm:prSet/>
      <dgm:spPr/>
      <dgm:t>
        <a:bodyPr/>
        <a:lstStyle/>
        <a:p>
          <a:endParaRPr lang="en-US"/>
        </a:p>
      </dgm:t>
    </dgm:pt>
    <dgm:pt modelId="{7BF9A87F-243E-44D3-85E1-BAC888E1E154}" type="sibTrans" cxnId="{24D16628-20C2-4E08-8B9F-4488ED8487E0}">
      <dgm:prSet/>
      <dgm:spPr/>
      <dgm:t>
        <a:bodyPr/>
        <a:lstStyle/>
        <a:p>
          <a:endParaRPr lang="en-US"/>
        </a:p>
      </dgm:t>
    </dgm:pt>
    <dgm:pt modelId="{F971FBD1-C144-4F62-B59F-EF628955B8A0}" type="pres">
      <dgm:prSet presAssocID="{30870D91-9A7F-44F3-85A2-2ABA69184872}" presName="compositeShape" presStyleCnt="0">
        <dgm:presLayoutVars>
          <dgm:chMax val="2"/>
          <dgm:dir/>
          <dgm:resizeHandles val="exact"/>
        </dgm:presLayoutVars>
      </dgm:prSet>
      <dgm:spPr/>
      <dgm:t>
        <a:bodyPr/>
        <a:lstStyle/>
        <a:p>
          <a:endParaRPr lang="en-US"/>
        </a:p>
      </dgm:t>
    </dgm:pt>
    <dgm:pt modelId="{F5D75C35-53CB-4488-AF8F-57BACF2363D6}" type="pres">
      <dgm:prSet presAssocID="{30870D91-9A7F-44F3-85A2-2ABA69184872}" presName="ribbon" presStyleLbl="node1" presStyleIdx="0" presStyleCnt="1"/>
      <dgm:spPr/>
    </dgm:pt>
    <dgm:pt modelId="{F40394A8-AF2B-47E8-8765-095186522005}" type="pres">
      <dgm:prSet presAssocID="{30870D91-9A7F-44F3-85A2-2ABA69184872}" presName="leftArrowText" presStyleLbl="node1" presStyleIdx="0" presStyleCnt="1">
        <dgm:presLayoutVars>
          <dgm:chMax val="0"/>
          <dgm:bulletEnabled val="1"/>
        </dgm:presLayoutVars>
      </dgm:prSet>
      <dgm:spPr/>
      <dgm:t>
        <a:bodyPr/>
        <a:lstStyle/>
        <a:p>
          <a:endParaRPr lang="en-US"/>
        </a:p>
      </dgm:t>
    </dgm:pt>
    <dgm:pt modelId="{6F64F97C-5084-4143-87C2-783E6567627B}" type="pres">
      <dgm:prSet presAssocID="{30870D91-9A7F-44F3-85A2-2ABA69184872}" presName="rightArrowText" presStyleLbl="node1" presStyleIdx="0" presStyleCnt="1">
        <dgm:presLayoutVars>
          <dgm:chMax val="0"/>
          <dgm:bulletEnabled val="1"/>
        </dgm:presLayoutVars>
      </dgm:prSet>
      <dgm:spPr/>
      <dgm:t>
        <a:bodyPr/>
        <a:lstStyle/>
        <a:p>
          <a:endParaRPr lang="en-US"/>
        </a:p>
      </dgm:t>
    </dgm:pt>
  </dgm:ptLst>
  <dgm:cxnLst>
    <dgm:cxn modelId="{FD9CDFCC-C88C-4864-9344-BE138E01997F}" type="presOf" srcId="{30870D91-9A7F-44F3-85A2-2ABA69184872}" destId="{F971FBD1-C144-4F62-B59F-EF628955B8A0}" srcOrd="0" destOrd="0" presId="urn:microsoft.com/office/officeart/2005/8/layout/arrow6"/>
    <dgm:cxn modelId="{714B302D-1B48-4144-9530-9F131BF2BB26}" type="presOf" srcId="{99649C51-E122-4E95-911B-6994C0AD1A9F}" destId="{6F64F97C-5084-4143-87C2-783E6567627B}" srcOrd="0" destOrd="0" presId="urn:microsoft.com/office/officeart/2005/8/layout/arrow6"/>
    <dgm:cxn modelId="{FF0F0856-E1FD-41D6-859F-C4A2EAA69509}" srcId="{30870D91-9A7F-44F3-85A2-2ABA69184872}" destId="{99649C51-E122-4E95-911B-6994C0AD1A9F}" srcOrd="1" destOrd="0" parTransId="{A4D12966-489D-4053-A08A-4EB0CEF86EF4}" sibTransId="{B0080BF6-5523-4D5F-9292-7E76693C45E8}"/>
    <dgm:cxn modelId="{42B9C097-4195-4495-9A53-E6B26D745EB8}" srcId="{30870D91-9A7F-44F3-85A2-2ABA69184872}" destId="{F1FAD1B9-41CF-45D8-8110-02CECE505A06}" srcOrd="2" destOrd="0" parTransId="{331FF078-1FF7-4A88-87DF-69AA608E7D44}" sibTransId="{42DB7251-D347-40BF-A409-DCE720520359}"/>
    <dgm:cxn modelId="{24D16628-20C2-4E08-8B9F-4488ED8487E0}" srcId="{30870D91-9A7F-44F3-85A2-2ABA69184872}" destId="{BA9DBF6E-2CF9-4BF0-B95E-0C76D36C327D}" srcOrd="3" destOrd="0" parTransId="{3ACFC3DA-F8DA-4E4E-9F1E-14BE427B4654}" sibTransId="{7BF9A87F-243E-44D3-85E1-BAC888E1E154}"/>
    <dgm:cxn modelId="{5D6BDDFA-A60F-4134-B741-DB596260B73B}" type="presOf" srcId="{941DB381-0013-48B2-8D34-3F8FB303B28B}" destId="{F40394A8-AF2B-47E8-8765-095186522005}" srcOrd="0" destOrd="0" presId="urn:microsoft.com/office/officeart/2005/8/layout/arrow6"/>
    <dgm:cxn modelId="{905F9784-27D2-4314-AB1A-ADF0E4480B4A}" srcId="{30870D91-9A7F-44F3-85A2-2ABA69184872}" destId="{941DB381-0013-48B2-8D34-3F8FB303B28B}" srcOrd="0" destOrd="0" parTransId="{35456659-645E-483A-B485-2A4B1007E544}" sibTransId="{648050A2-71CB-4BFF-8477-DFF6725A4F27}"/>
    <dgm:cxn modelId="{6A1AEDCE-3F69-432C-96A4-CD4B1D1B4214}" type="presParOf" srcId="{F971FBD1-C144-4F62-B59F-EF628955B8A0}" destId="{F5D75C35-53CB-4488-AF8F-57BACF2363D6}" srcOrd="0" destOrd="0" presId="urn:microsoft.com/office/officeart/2005/8/layout/arrow6"/>
    <dgm:cxn modelId="{ABD75FD6-3CC7-452E-8F15-2110779CEB1E}" type="presParOf" srcId="{F971FBD1-C144-4F62-B59F-EF628955B8A0}" destId="{F40394A8-AF2B-47E8-8765-095186522005}" srcOrd="1" destOrd="0" presId="urn:microsoft.com/office/officeart/2005/8/layout/arrow6"/>
    <dgm:cxn modelId="{7BF48D9B-6369-447D-BAD2-27C4546C5AD5}" type="presParOf" srcId="{F971FBD1-C144-4F62-B59F-EF628955B8A0}" destId="{6F64F97C-5084-4143-87C2-783E6567627B}"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F8580E-16A8-4F99-974A-6D644AFA26E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1C1E00A-633B-4D66-BFDD-AF9F1A613F47}">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2800" dirty="0" smtClean="0"/>
            <a:t>ROCE</a:t>
          </a:r>
          <a:r>
            <a:rPr lang="en-US" sz="4000" dirty="0" smtClean="0"/>
            <a:t> </a:t>
          </a:r>
          <a:endParaRPr lang="en-US" sz="4000" dirty="0"/>
        </a:p>
      </dgm:t>
    </dgm:pt>
    <dgm:pt modelId="{7429F236-EB38-422D-9944-E00CDAF20E05}" type="parTrans" cxnId="{C12B25D8-D59E-4EF8-AECB-398B5CE704CD}">
      <dgm:prSet/>
      <dgm:spPr/>
      <dgm:t>
        <a:bodyPr/>
        <a:lstStyle/>
        <a:p>
          <a:endParaRPr lang="en-US"/>
        </a:p>
      </dgm:t>
    </dgm:pt>
    <dgm:pt modelId="{8306FC30-FF95-44CB-9EAD-7D1F856FCDC3}" type="sibTrans" cxnId="{C12B25D8-D59E-4EF8-AECB-398B5CE704CD}">
      <dgm:prSet/>
      <dgm:spPr/>
      <dgm:t>
        <a:bodyPr/>
        <a:lstStyle/>
        <a:p>
          <a:endParaRPr lang="en-US"/>
        </a:p>
      </dgm:t>
    </dgm:pt>
    <dgm:pt modelId="{02E15632-0E6E-4020-8E46-C0F59628CAD5}">
      <dgm:prSet phldrT="[Text]"/>
      <dgm:spPr/>
      <dgm:t>
        <a:bodyPr/>
        <a:lstStyle/>
        <a:p>
          <a:r>
            <a:rPr lang="en-US" dirty="0" smtClean="0"/>
            <a:t>Return on sales </a:t>
          </a:r>
          <a:endParaRPr lang="en-US" dirty="0"/>
        </a:p>
      </dgm:t>
    </dgm:pt>
    <dgm:pt modelId="{241A438C-8C70-427F-A9D9-72755BA734D2}" type="parTrans" cxnId="{0FD4945A-7210-4774-BC77-FFCD3FE6F11F}">
      <dgm:prSet/>
      <dgm:spPr/>
      <dgm:t>
        <a:bodyPr/>
        <a:lstStyle/>
        <a:p>
          <a:endParaRPr lang="en-US"/>
        </a:p>
      </dgm:t>
    </dgm:pt>
    <dgm:pt modelId="{CC3DAC7D-72F6-4BAF-9A68-D0081A7A3AD1}" type="sibTrans" cxnId="{0FD4945A-7210-4774-BC77-FFCD3FE6F11F}">
      <dgm:prSet/>
      <dgm:spPr/>
      <dgm:t>
        <a:bodyPr/>
        <a:lstStyle/>
        <a:p>
          <a:endParaRPr lang="en-US"/>
        </a:p>
      </dgm:t>
    </dgm:pt>
    <dgm:pt modelId="{2B42E26D-A7BA-47BA-9765-1258A2A1557F}">
      <dgm:prSet phldrT="[Text]" custT="1"/>
      <dgm:spPr/>
      <dgm:t>
        <a:bodyPr/>
        <a:lstStyle/>
        <a:p>
          <a:r>
            <a:rPr lang="en-US" sz="1200" dirty="0" smtClean="0"/>
            <a:t>COGS/Sales</a:t>
          </a:r>
          <a:endParaRPr lang="en-US" sz="1200" dirty="0"/>
        </a:p>
      </dgm:t>
    </dgm:pt>
    <dgm:pt modelId="{C0DA7162-295F-4328-ABE8-1B8EA9D95516}" type="parTrans" cxnId="{BCA29922-5A85-4AC5-897C-81F76432ACC6}">
      <dgm:prSet/>
      <dgm:spPr/>
      <dgm:t>
        <a:bodyPr/>
        <a:lstStyle/>
        <a:p>
          <a:endParaRPr lang="en-US"/>
        </a:p>
      </dgm:t>
    </dgm:pt>
    <dgm:pt modelId="{1BE45777-214B-4210-BE7C-BA98EAA84B0C}" type="sibTrans" cxnId="{BCA29922-5A85-4AC5-897C-81F76432ACC6}">
      <dgm:prSet/>
      <dgm:spPr/>
      <dgm:t>
        <a:bodyPr/>
        <a:lstStyle/>
        <a:p>
          <a:endParaRPr lang="en-US"/>
        </a:p>
      </dgm:t>
    </dgm:pt>
    <dgm:pt modelId="{78ADF117-01EE-4610-B021-292DD20C86FB}">
      <dgm:prSet phldrT="[Text]"/>
      <dgm:spPr/>
      <dgm:t>
        <a:bodyPr/>
        <a:lstStyle/>
        <a:p>
          <a:r>
            <a:rPr lang="en-US" dirty="0" smtClean="0"/>
            <a:t>Depreciation/Sales</a:t>
          </a:r>
          <a:endParaRPr lang="en-US" dirty="0"/>
        </a:p>
      </dgm:t>
    </dgm:pt>
    <dgm:pt modelId="{57B33B59-EA61-4430-BA1C-44D0A395E054}" type="parTrans" cxnId="{02CFD33B-4755-4014-9B7E-E0E879E760F8}">
      <dgm:prSet/>
      <dgm:spPr/>
      <dgm:t>
        <a:bodyPr/>
        <a:lstStyle/>
        <a:p>
          <a:endParaRPr lang="en-US"/>
        </a:p>
      </dgm:t>
    </dgm:pt>
    <dgm:pt modelId="{36D29585-81D4-49BF-ADC6-B1356EB51967}" type="sibTrans" cxnId="{02CFD33B-4755-4014-9B7E-E0E879E760F8}">
      <dgm:prSet/>
      <dgm:spPr/>
      <dgm:t>
        <a:bodyPr/>
        <a:lstStyle/>
        <a:p>
          <a:endParaRPr lang="en-US"/>
        </a:p>
      </dgm:t>
    </dgm:pt>
    <dgm:pt modelId="{95DC4073-4038-4558-8663-44439A72482B}">
      <dgm:prSet phldrT="[Text]"/>
      <dgm:spPr/>
      <dgm:t>
        <a:bodyPr/>
        <a:lstStyle/>
        <a:p>
          <a:r>
            <a:rPr lang="en-US" dirty="0" smtClean="0"/>
            <a:t>Sales on capital employed </a:t>
          </a:r>
          <a:endParaRPr lang="en-US" dirty="0"/>
        </a:p>
      </dgm:t>
    </dgm:pt>
    <dgm:pt modelId="{8B5223B6-51AE-4BBE-8F03-A00C42F0493F}" type="parTrans" cxnId="{818BC2BA-0BA3-41C5-BDE1-26104973534D}">
      <dgm:prSet/>
      <dgm:spPr/>
      <dgm:t>
        <a:bodyPr/>
        <a:lstStyle/>
        <a:p>
          <a:endParaRPr lang="en-US"/>
        </a:p>
      </dgm:t>
    </dgm:pt>
    <dgm:pt modelId="{DDECB13C-64C3-4171-880D-02F06309EE75}" type="sibTrans" cxnId="{818BC2BA-0BA3-41C5-BDE1-26104973534D}">
      <dgm:prSet/>
      <dgm:spPr/>
      <dgm:t>
        <a:bodyPr/>
        <a:lstStyle/>
        <a:p>
          <a:endParaRPr lang="en-US"/>
        </a:p>
      </dgm:t>
    </dgm:pt>
    <dgm:pt modelId="{A46A782D-584C-42BC-A114-1A62E250AF1A}">
      <dgm:prSet phldrT="[Text]"/>
      <dgm:spPr/>
      <dgm:t>
        <a:bodyPr/>
        <a:lstStyle/>
        <a:p>
          <a:r>
            <a:rPr lang="en-US" dirty="0" smtClean="0"/>
            <a:t>Fixed asset turn over</a:t>
          </a:r>
        </a:p>
      </dgm:t>
    </dgm:pt>
    <dgm:pt modelId="{E9EF597B-0A7E-44C2-97E3-6FD54B48DFC4}" type="parTrans" cxnId="{D3C2E648-DE69-4AD0-A9CA-401B4B41B000}">
      <dgm:prSet/>
      <dgm:spPr/>
      <dgm:t>
        <a:bodyPr/>
        <a:lstStyle/>
        <a:p>
          <a:endParaRPr lang="en-US"/>
        </a:p>
      </dgm:t>
    </dgm:pt>
    <dgm:pt modelId="{B4E78801-D053-411A-8066-754A532400A2}" type="sibTrans" cxnId="{D3C2E648-DE69-4AD0-A9CA-401B4B41B000}">
      <dgm:prSet/>
      <dgm:spPr/>
      <dgm:t>
        <a:bodyPr/>
        <a:lstStyle/>
        <a:p>
          <a:endParaRPr lang="en-US"/>
        </a:p>
      </dgm:t>
    </dgm:pt>
    <dgm:pt modelId="{BF87DC6A-9B92-4762-9589-02B36F6808A7}">
      <dgm:prSet phldrT="[Text]"/>
      <dgm:spPr/>
      <dgm:t>
        <a:bodyPr/>
        <a:lstStyle/>
        <a:p>
          <a:r>
            <a:rPr lang="en-US" dirty="0" smtClean="0"/>
            <a:t>SGA/Sales </a:t>
          </a:r>
          <a:endParaRPr lang="en-US" dirty="0"/>
        </a:p>
      </dgm:t>
    </dgm:pt>
    <dgm:pt modelId="{D00BEFC3-D925-46B5-BDA3-DFEC1DC3E7EB}" type="parTrans" cxnId="{E4921EF3-BF4C-432C-BD5E-6EE90047D96F}">
      <dgm:prSet/>
      <dgm:spPr/>
      <dgm:t>
        <a:bodyPr/>
        <a:lstStyle/>
        <a:p>
          <a:endParaRPr lang="en-US"/>
        </a:p>
      </dgm:t>
    </dgm:pt>
    <dgm:pt modelId="{17B48C80-2EF3-4A0D-9EB8-45A4DC8232B4}" type="sibTrans" cxnId="{E4921EF3-BF4C-432C-BD5E-6EE90047D96F}">
      <dgm:prSet/>
      <dgm:spPr/>
      <dgm:t>
        <a:bodyPr/>
        <a:lstStyle/>
        <a:p>
          <a:endParaRPr lang="en-US"/>
        </a:p>
      </dgm:t>
    </dgm:pt>
    <dgm:pt modelId="{517526AD-140C-401D-8AF2-476F418C4074}">
      <dgm:prSet phldrT="[Text]"/>
      <dgm:spPr/>
      <dgm:t>
        <a:bodyPr/>
        <a:lstStyle/>
        <a:p>
          <a:r>
            <a:rPr lang="en-US" dirty="0" smtClean="0"/>
            <a:t> Inventory turn over</a:t>
          </a:r>
        </a:p>
      </dgm:t>
    </dgm:pt>
    <dgm:pt modelId="{FC245744-9290-431C-8CC2-67A840B63CB0}" type="parTrans" cxnId="{9DAE1F2E-CEFA-4201-8716-3595E611D33C}">
      <dgm:prSet/>
      <dgm:spPr/>
      <dgm:t>
        <a:bodyPr/>
        <a:lstStyle/>
        <a:p>
          <a:endParaRPr lang="en-US"/>
        </a:p>
      </dgm:t>
    </dgm:pt>
    <dgm:pt modelId="{3004004C-77F2-4E65-AFA1-4D2D873B89ED}" type="sibTrans" cxnId="{9DAE1F2E-CEFA-4201-8716-3595E611D33C}">
      <dgm:prSet/>
      <dgm:spPr/>
      <dgm:t>
        <a:bodyPr/>
        <a:lstStyle/>
        <a:p>
          <a:endParaRPr lang="en-US"/>
        </a:p>
      </dgm:t>
    </dgm:pt>
    <dgm:pt modelId="{1C745903-AE8D-43D8-9DA4-FDED02DF025A}">
      <dgm:prSet phldrT="[Text]"/>
      <dgm:spPr/>
      <dgm:t>
        <a:bodyPr/>
        <a:lstStyle/>
        <a:p>
          <a:r>
            <a:rPr lang="en-US" dirty="0" smtClean="0"/>
            <a:t>Debtors turn over</a:t>
          </a:r>
        </a:p>
      </dgm:t>
    </dgm:pt>
    <dgm:pt modelId="{33837011-D49E-48B1-83B2-60AAD070D820}" type="parTrans" cxnId="{89BA60C9-F00A-4C82-933E-E574A94C5FD9}">
      <dgm:prSet/>
      <dgm:spPr/>
      <dgm:t>
        <a:bodyPr/>
        <a:lstStyle/>
        <a:p>
          <a:endParaRPr lang="en-US"/>
        </a:p>
      </dgm:t>
    </dgm:pt>
    <dgm:pt modelId="{36830DE3-B962-4E83-A6E1-3E9745DDB8BC}" type="sibTrans" cxnId="{89BA60C9-F00A-4C82-933E-E574A94C5FD9}">
      <dgm:prSet/>
      <dgm:spPr/>
      <dgm:t>
        <a:bodyPr/>
        <a:lstStyle/>
        <a:p>
          <a:endParaRPr lang="en-US"/>
        </a:p>
      </dgm:t>
    </dgm:pt>
    <dgm:pt modelId="{EFBF2351-C89E-4158-909B-C2B9E4DC4007}" type="pres">
      <dgm:prSet presAssocID="{C4F8580E-16A8-4F99-974A-6D644AFA26E4}" presName="diagram" presStyleCnt="0">
        <dgm:presLayoutVars>
          <dgm:chPref val="1"/>
          <dgm:dir/>
          <dgm:animOne val="branch"/>
          <dgm:animLvl val="lvl"/>
          <dgm:resizeHandles val="exact"/>
        </dgm:presLayoutVars>
      </dgm:prSet>
      <dgm:spPr/>
      <dgm:t>
        <a:bodyPr/>
        <a:lstStyle/>
        <a:p>
          <a:endParaRPr lang="en-GB"/>
        </a:p>
      </dgm:t>
    </dgm:pt>
    <dgm:pt modelId="{6CBD5E79-4B96-440F-A19A-CED43A074DFC}" type="pres">
      <dgm:prSet presAssocID="{C1C1E00A-633B-4D66-BFDD-AF9F1A613F47}" presName="root1" presStyleCnt="0"/>
      <dgm:spPr/>
    </dgm:pt>
    <dgm:pt modelId="{D5A6202F-9E16-4CF1-9F88-A71E927DE5D7}" type="pres">
      <dgm:prSet presAssocID="{C1C1E00A-633B-4D66-BFDD-AF9F1A613F47}" presName="LevelOneTextNode" presStyleLbl="node0" presStyleIdx="0" presStyleCnt="1">
        <dgm:presLayoutVars>
          <dgm:chPref val="3"/>
        </dgm:presLayoutVars>
      </dgm:prSet>
      <dgm:spPr/>
      <dgm:t>
        <a:bodyPr/>
        <a:lstStyle/>
        <a:p>
          <a:endParaRPr lang="en-GB"/>
        </a:p>
      </dgm:t>
    </dgm:pt>
    <dgm:pt modelId="{811A52EB-E58A-4DA0-9C0E-89D5829FE158}" type="pres">
      <dgm:prSet presAssocID="{C1C1E00A-633B-4D66-BFDD-AF9F1A613F47}" presName="level2hierChild" presStyleCnt="0"/>
      <dgm:spPr/>
    </dgm:pt>
    <dgm:pt modelId="{EC344D6E-2CC4-47B6-8FAF-C4E3A95D04CB}" type="pres">
      <dgm:prSet presAssocID="{241A438C-8C70-427F-A9D9-72755BA734D2}" presName="conn2-1" presStyleLbl="parChTrans1D2" presStyleIdx="0" presStyleCnt="2"/>
      <dgm:spPr/>
      <dgm:t>
        <a:bodyPr/>
        <a:lstStyle/>
        <a:p>
          <a:endParaRPr lang="en-GB"/>
        </a:p>
      </dgm:t>
    </dgm:pt>
    <dgm:pt modelId="{4C5C2213-E1EC-43FC-B6DF-522C7263E445}" type="pres">
      <dgm:prSet presAssocID="{241A438C-8C70-427F-A9D9-72755BA734D2}" presName="connTx" presStyleLbl="parChTrans1D2" presStyleIdx="0" presStyleCnt="2"/>
      <dgm:spPr/>
      <dgm:t>
        <a:bodyPr/>
        <a:lstStyle/>
        <a:p>
          <a:endParaRPr lang="en-GB"/>
        </a:p>
      </dgm:t>
    </dgm:pt>
    <dgm:pt modelId="{5ADF6AA3-0932-4B86-87D8-30A5ED16FF7E}" type="pres">
      <dgm:prSet presAssocID="{02E15632-0E6E-4020-8E46-C0F59628CAD5}" presName="root2" presStyleCnt="0"/>
      <dgm:spPr/>
    </dgm:pt>
    <dgm:pt modelId="{5413EF99-9EBD-45FE-8D96-19F031FFC7FF}" type="pres">
      <dgm:prSet presAssocID="{02E15632-0E6E-4020-8E46-C0F59628CAD5}" presName="LevelTwoTextNode" presStyleLbl="node2" presStyleIdx="0" presStyleCnt="2">
        <dgm:presLayoutVars>
          <dgm:chPref val="3"/>
        </dgm:presLayoutVars>
      </dgm:prSet>
      <dgm:spPr/>
      <dgm:t>
        <a:bodyPr/>
        <a:lstStyle/>
        <a:p>
          <a:endParaRPr lang="en-GB"/>
        </a:p>
      </dgm:t>
    </dgm:pt>
    <dgm:pt modelId="{46964B9F-27A5-4B9B-A2FD-6644FD970008}" type="pres">
      <dgm:prSet presAssocID="{02E15632-0E6E-4020-8E46-C0F59628CAD5}" presName="level3hierChild" presStyleCnt="0"/>
      <dgm:spPr/>
    </dgm:pt>
    <dgm:pt modelId="{9A0773A0-15D8-454B-9977-F71B0FC18F02}" type="pres">
      <dgm:prSet presAssocID="{C0DA7162-295F-4328-ABE8-1B8EA9D95516}" presName="conn2-1" presStyleLbl="parChTrans1D3" presStyleIdx="0" presStyleCnt="6"/>
      <dgm:spPr/>
      <dgm:t>
        <a:bodyPr/>
        <a:lstStyle/>
        <a:p>
          <a:endParaRPr lang="en-GB"/>
        </a:p>
      </dgm:t>
    </dgm:pt>
    <dgm:pt modelId="{B85A70EF-B630-4138-884F-7DD22C134601}" type="pres">
      <dgm:prSet presAssocID="{C0DA7162-295F-4328-ABE8-1B8EA9D95516}" presName="connTx" presStyleLbl="parChTrans1D3" presStyleIdx="0" presStyleCnt="6"/>
      <dgm:spPr/>
      <dgm:t>
        <a:bodyPr/>
        <a:lstStyle/>
        <a:p>
          <a:endParaRPr lang="en-GB"/>
        </a:p>
      </dgm:t>
    </dgm:pt>
    <dgm:pt modelId="{5A73A730-0495-49F7-8128-3EB268804C61}" type="pres">
      <dgm:prSet presAssocID="{2B42E26D-A7BA-47BA-9765-1258A2A1557F}" presName="root2" presStyleCnt="0"/>
      <dgm:spPr/>
    </dgm:pt>
    <dgm:pt modelId="{B365DB6F-F3D4-4B16-96F6-FA0CD28CFB93}" type="pres">
      <dgm:prSet presAssocID="{2B42E26D-A7BA-47BA-9765-1258A2A1557F}" presName="LevelTwoTextNode" presStyleLbl="node3" presStyleIdx="0" presStyleCnt="6">
        <dgm:presLayoutVars>
          <dgm:chPref val="3"/>
        </dgm:presLayoutVars>
      </dgm:prSet>
      <dgm:spPr/>
      <dgm:t>
        <a:bodyPr/>
        <a:lstStyle/>
        <a:p>
          <a:endParaRPr lang="en-GB"/>
        </a:p>
      </dgm:t>
    </dgm:pt>
    <dgm:pt modelId="{D024A936-2027-4DFC-B93C-AC408133C169}" type="pres">
      <dgm:prSet presAssocID="{2B42E26D-A7BA-47BA-9765-1258A2A1557F}" presName="level3hierChild" presStyleCnt="0"/>
      <dgm:spPr/>
    </dgm:pt>
    <dgm:pt modelId="{C462F3D3-7550-47F8-A324-49776D2B2717}" type="pres">
      <dgm:prSet presAssocID="{57B33B59-EA61-4430-BA1C-44D0A395E054}" presName="conn2-1" presStyleLbl="parChTrans1D3" presStyleIdx="1" presStyleCnt="6"/>
      <dgm:spPr/>
      <dgm:t>
        <a:bodyPr/>
        <a:lstStyle/>
        <a:p>
          <a:endParaRPr lang="en-GB"/>
        </a:p>
      </dgm:t>
    </dgm:pt>
    <dgm:pt modelId="{132C3EA6-316B-4926-8247-440E4C05FC9A}" type="pres">
      <dgm:prSet presAssocID="{57B33B59-EA61-4430-BA1C-44D0A395E054}" presName="connTx" presStyleLbl="parChTrans1D3" presStyleIdx="1" presStyleCnt="6"/>
      <dgm:spPr/>
      <dgm:t>
        <a:bodyPr/>
        <a:lstStyle/>
        <a:p>
          <a:endParaRPr lang="en-GB"/>
        </a:p>
      </dgm:t>
    </dgm:pt>
    <dgm:pt modelId="{3382999E-6726-4F10-A8BC-05A20ED3DEB9}" type="pres">
      <dgm:prSet presAssocID="{78ADF117-01EE-4610-B021-292DD20C86FB}" presName="root2" presStyleCnt="0"/>
      <dgm:spPr/>
    </dgm:pt>
    <dgm:pt modelId="{4BE2C2F5-146F-47E5-82F5-626E34CE0BC3}" type="pres">
      <dgm:prSet presAssocID="{78ADF117-01EE-4610-B021-292DD20C86FB}" presName="LevelTwoTextNode" presStyleLbl="node3" presStyleIdx="1" presStyleCnt="6">
        <dgm:presLayoutVars>
          <dgm:chPref val="3"/>
        </dgm:presLayoutVars>
      </dgm:prSet>
      <dgm:spPr/>
      <dgm:t>
        <a:bodyPr/>
        <a:lstStyle/>
        <a:p>
          <a:endParaRPr lang="en-GB"/>
        </a:p>
      </dgm:t>
    </dgm:pt>
    <dgm:pt modelId="{37A475DD-05A2-4241-B34A-CF33253B97FE}" type="pres">
      <dgm:prSet presAssocID="{78ADF117-01EE-4610-B021-292DD20C86FB}" presName="level3hierChild" presStyleCnt="0"/>
      <dgm:spPr/>
    </dgm:pt>
    <dgm:pt modelId="{1D2D19A8-1409-41C6-BD60-D6CC4A44B5CF}" type="pres">
      <dgm:prSet presAssocID="{D00BEFC3-D925-46B5-BDA3-DFEC1DC3E7EB}" presName="conn2-1" presStyleLbl="parChTrans1D3" presStyleIdx="2" presStyleCnt="6"/>
      <dgm:spPr/>
      <dgm:t>
        <a:bodyPr/>
        <a:lstStyle/>
        <a:p>
          <a:endParaRPr lang="en-GB"/>
        </a:p>
      </dgm:t>
    </dgm:pt>
    <dgm:pt modelId="{07074DFE-04B5-4DEE-8D72-A95169C1EF06}" type="pres">
      <dgm:prSet presAssocID="{D00BEFC3-D925-46B5-BDA3-DFEC1DC3E7EB}" presName="connTx" presStyleLbl="parChTrans1D3" presStyleIdx="2" presStyleCnt="6"/>
      <dgm:spPr/>
      <dgm:t>
        <a:bodyPr/>
        <a:lstStyle/>
        <a:p>
          <a:endParaRPr lang="en-GB"/>
        </a:p>
      </dgm:t>
    </dgm:pt>
    <dgm:pt modelId="{8BABB29E-30F3-497F-B620-6CCBFA9B5EAF}" type="pres">
      <dgm:prSet presAssocID="{BF87DC6A-9B92-4762-9589-02B36F6808A7}" presName="root2" presStyleCnt="0"/>
      <dgm:spPr/>
    </dgm:pt>
    <dgm:pt modelId="{E1D98656-A5C1-4BFA-9053-1825CBAF7848}" type="pres">
      <dgm:prSet presAssocID="{BF87DC6A-9B92-4762-9589-02B36F6808A7}" presName="LevelTwoTextNode" presStyleLbl="node3" presStyleIdx="2" presStyleCnt="6">
        <dgm:presLayoutVars>
          <dgm:chPref val="3"/>
        </dgm:presLayoutVars>
      </dgm:prSet>
      <dgm:spPr/>
      <dgm:t>
        <a:bodyPr/>
        <a:lstStyle/>
        <a:p>
          <a:endParaRPr lang="en-GB"/>
        </a:p>
      </dgm:t>
    </dgm:pt>
    <dgm:pt modelId="{EC87A386-5305-4B38-8A9E-A5A840EE5EC7}" type="pres">
      <dgm:prSet presAssocID="{BF87DC6A-9B92-4762-9589-02B36F6808A7}" presName="level3hierChild" presStyleCnt="0"/>
      <dgm:spPr/>
    </dgm:pt>
    <dgm:pt modelId="{0CA3A0C2-3565-47C9-8A3E-D1E6BBD24FE4}" type="pres">
      <dgm:prSet presAssocID="{8B5223B6-51AE-4BBE-8F03-A00C42F0493F}" presName="conn2-1" presStyleLbl="parChTrans1D2" presStyleIdx="1" presStyleCnt="2"/>
      <dgm:spPr/>
      <dgm:t>
        <a:bodyPr/>
        <a:lstStyle/>
        <a:p>
          <a:endParaRPr lang="en-GB"/>
        </a:p>
      </dgm:t>
    </dgm:pt>
    <dgm:pt modelId="{7A5CF11B-6E72-42D8-A8C2-69B58BDB55FC}" type="pres">
      <dgm:prSet presAssocID="{8B5223B6-51AE-4BBE-8F03-A00C42F0493F}" presName="connTx" presStyleLbl="parChTrans1D2" presStyleIdx="1" presStyleCnt="2"/>
      <dgm:spPr/>
      <dgm:t>
        <a:bodyPr/>
        <a:lstStyle/>
        <a:p>
          <a:endParaRPr lang="en-GB"/>
        </a:p>
      </dgm:t>
    </dgm:pt>
    <dgm:pt modelId="{4ACC350E-F6C1-4DF9-9FE8-E6F6B3431890}" type="pres">
      <dgm:prSet presAssocID="{95DC4073-4038-4558-8663-44439A72482B}" presName="root2" presStyleCnt="0"/>
      <dgm:spPr/>
    </dgm:pt>
    <dgm:pt modelId="{B6D4F852-8648-4A4C-A9A4-1EC50FA3FCF3}" type="pres">
      <dgm:prSet presAssocID="{95DC4073-4038-4558-8663-44439A72482B}" presName="LevelTwoTextNode" presStyleLbl="node2" presStyleIdx="1" presStyleCnt="2">
        <dgm:presLayoutVars>
          <dgm:chPref val="3"/>
        </dgm:presLayoutVars>
      </dgm:prSet>
      <dgm:spPr/>
      <dgm:t>
        <a:bodyPr/>
        <a:lstStyle/>
        <a:p>
          <a:endParaRPr lang="en-GB"/>
        </a:p>
      </dgm:t>
    </dgm:pt>
    <dgm:pt modelId="{9780900C-DA8B-4A5E-97C0-FE6402D3795C}" type="pres">
      <dgm:prSet presAssocID="{95DC4073-4038-4558-8663-44439A72482B}" presName="level3hierChild" presStyleCnt="0"/>
      <dgm:spPr/>
    </dgm:pt>
    <dgm:pt modelId="{A5629A89-CF13-4121-8EC5-83C34350BECF}" type="pres">
      <dgm:prSet presAssocID="{E9EF597B-0A7E-44C2-97E3-6FD54B48DFC4}" presName="conn2-1" presStyleLbl="parChTrans1D3" presStyleIdx="3" presStyleCnt="6"/>
      <dgm:spPr/>
      <dgm:t>
        <a:bodyPr/>
        <a:lstStyle/>
        <a:p>
          <a:endParaRPr lang="en-GB"/>
        </a:p>
      </dgm:t>
    </dgm:pt>
    <dgm:pt modelId="{A95F6010-EDB8-4808-BB58-A58F6D4BFCA4}" type="pres">
      <dgm:prSet presAssocID="{E9EF597B-0A7E-44C2-97E3-6FD54B48DFC4}" presName="connTx" presStyleLbl="parChTrans1D3" presStyleIdx="3" presStyleCnt="6"/>
      <dgm:spPr/>
      <dgm:t>
        <a:bodyPr/>
        <a:lstStyle/>
        <a:p>
          <a:endParaRPr lang="en-GB"/>
        </a:p>
      </dgm:t>
    </dgm:pt>
    <dgm:pt modelId="{79DFF467-B035-4C3F-84DF-ED1CB428B969}" type="pres">
      <dgm:prSet presAssocID="{A46A782D-584C-42BC-A114-1A62E250AF1A}" presName="root2" presStyleCnt="0"/>
      <dgm:spPr/>
    </dgm:pt>
    <dgm:pt modelId="{C9D3F298-B411-4825-8FE4-3FC4B6567F1C}" type="pres">
      <dgm:prSet presAssocID="{A46A782D-584C-42BC-A114-1A62E250AF1A}" presName="LevelTwoTextNode" presStyleLbl="node3" presStyleIdx="3" presStyleCnt="6">
        <dgm:presLayoutVars>
          <dgm:chPref val="3"/>
        </dgm:presLayoutVars>
      </dgm:prSet>
      <dgm:spPr/>
      <dgm:t>
        <a:bodyPr/>
        <a:lstStyle/>
        <a:p>
          <a:endParaRPr lang="en-US"/>
        </a:p>
      </dgm:t>
    </dgm:pt>
    <dgm:pt modelId="{A9399011-2EC1-47C2-8D87-2982E26034D2}" type="pres">
      <dgm:prSet presAssocID="{A46A782D-584C-42BC-A114-1A62E250AF1A}" presName="level3hierChild" presStyleCnt="0"/>
      <dgm:spPr/>
    </dgm:pt>
    <dgm:pt modelId="{9785BE60-A3E8-4BDB-AF8A-54E9E0F96976}" type="pres">
      <dgm:prSet presAssocID="{FC245744-9290-431C-8CC2-67A840B63CB0}" presName="conn2-1" presStyleLbl="parChTrans1D3" presStyleIdx="4" presStyleCnt="6"/>
      <dgm:spPr/>
      <dgm:t>
        <a:bodyPr/>
        <a:lstStyle/>
        <a:p>
          <a:endParaRPr lang="en-GB"/>
        </a:p>
      </dgm:t>
    </dgm:pt>
    <dgm:pt modelId="{5A10D793-9592-435C-AD7F-57EEA29DD5D7}" type="pres">
      <dgm:prSet presAssocID="{FC245744-9290-431C-8CC2-67A840B63CB0}" presName="connTx" presStyleLbl="parChTrans1D3" presStyleIdx="4" presStyleCnt="6"/>
      <dgm:spPr/>
      <dgm:t>
        <a:bodyPr/>
        <a:lstStyle/>
        <a:p>
          <a:endParaRPr lang="en-GB"/>
        </a:p>
      </dgm:t>
    </dgm:pt>
    <dgm:pt modelId="{B138BF3E-BEB5-408C-8B03-C086AEEF6EAB}" type="pres">
      <dgm:prSet presAssocID="{517526AD-140C-401D-8AF2-476F418C4074}" presName="root2" presStyleCnt="0"/>
      <dgm:spPr/>
    </dgm:pt>
    <dgm:pt modelId="{9505D41F-871A-408C-96BC-15F15A629DCD}" type="pres">
      <dgm:prSet presAssocID="{517526AD-140C-401D-8AF2-476F418C4074}" presName="LevelTwoTextNode" presStyleLbl="node3" presStyleIdx="4" presStyleCnt="6">
        <dgm:presLayoutVars>
          <dgm:chPref val="3"/>
        </dgm:presLayoutVars>
      </dgm:prSet>
      <dgm:spPr/>
      <dgm:t>
        <a:bodyPr/>
        <a:lstStyle/>
        <a:p>
          <a:endParaRPr lang="en-GB"/>
        </a:p>
      </dgm:t>
    </dgm:pt>
    <dgm:pt modelId="{836690EF-6ECF-4A58-8CEF-A1AD0C92A4B4}" type="pres">
      <dgm:prSet presAssocID="{517526AD-140C-401D-8AF2-476F418C4074}" presName="level3hierChild" presStyleCnt="0"/>
      <dgm:spPr/>
    </dgm:pt>
    <dgm:pt modelId="{957F3222-CC82-4B7F-88D3-470194D1D1F7}" type="pres">
      <dgm:prSet presAssocID="{33837011-D49E-48B1-83B2-60AAD070D820}" presName="conn2-1" presStyleLbl="parChTrans1D3" presStyleIdx="5" presStyleCnt="6"/>
      <dgm:spPr/>
      <dgm:t>
        <a:bodyPr/>
        <a:lstStyle/>
        <a:p>
          <a:endParaRPr lang="en-GB"/>
        </a:p>
      </dgm:t>
    </dgm:pt>
    <dgm:pt modelId="{96D63949-BC34-4827-A0A9-76A22435E650}" type="pres">
      <dgm:prSet presAssocID="{33837011-D49E-48B1-83B2-60AAD070D820}" presName="connTx" presStyleLbl="parChTrans1D3" presStyleIdx="5" presStyleCnt="6"/>
      <dgm:spPr/>
      <dgm:t>
        <a:bodyPr/>
        <a:lstStyle/>
        <a:p>
          <a:endParaRPr lang="en-GB"/>
        </a:p>
      </dgm:t>
    </dgm:pt>
    <dgm:pt modelId="{4BE3875B-6B2F-4AF4-9699-B63F11B30FBB}" type="pres">
      <dgm:prSet presAssocID="{1C745903-AE8D-43D8-9DA4-FDED02DF025A}" presName="root2" presStyleCnt="0"/>
      <dgm:spPr/>
    </dgm:pt>
    <dgm:pt modelId="{BF79D3FF-0049-46A5-BD55-148E9E593DA5}" type="pres">
      <dgm:prSet presAssocID="{1C745903-AE8D-43D8-9DA4-FDED02DF025A}" presName="LevelTwoTextNode" presStyleLbl="node3" presStyleIdx="5" presStyleCnt="6">
        <dgm:presLayoutVars>
          <dgm:chPref val="3"/>
        </dgm:presLayoutVars>
      </dgm:prSet>
      <dgm:spPr/>
      <dgm:t>
        <a:bodyPr/>
        <a:lstStyle/>
        <a:p>
          <a:endParaRPr lang="en-GB"/>
        </a:p>
      </dgm:t>
    </dgm:pt>
    <dgm:pt modelId="{E856A524-187A-419D-AB32-4F9E112FD4AC}" type="pres">
      <dgm:prSet presAssocID="{1C745903-AE8D-43D8-9DA4-FDED02DF025A}" presName="level3hierChild" presStyleCnt="0"/>
      <dgm:spPr/>
    </dgm:pt>
  </dgm:ptLst>
  <dgm:cxnLst>
    <dgm:cxn modelId="{D3C2E648-DE69-4AD0-A9CA-401B4B41B000}" srcId="{95DC4073-4038-4558-8663-44439A72482B}" destId="{A46A782D-584C-42BC-A114-1A62E250AF1A}" srcOrd="0" destOrd="0" parTransId="{E9EF597B-0A7E-44C2-97E3-6FD54B48DFC4}" sibTransId="{B4E78801-D053-411A-8066-754A532400A2}"/>
    <dgm:cxn modelId="{0FD4945A-7210-4774-BC77-FFCD3FE6F11F}" srcId="{C1C1E00A-633B-4D66-BFDD-AF9F1A613F47}" destId="{02E15632-0E6E-4020-8E46-C0F59628CAD5}" srcOrd="0" destOrd="0" parTransId="{241A438C-8C70-427F-A9D9-72755BA734D2}" sibTransId="{CC3DAC7D-72F6-4BAF-9A68-D0081A7A3AD1}"/>
    <dgm:cxn modelId="{4497294B-77D7-4D27-A5AD-3799AAD4137F}" type="presOf" srcId="{C1C1E00A-633B-4D66-BFDD-AF9F1A613F47}" destId="{D5A6202F-9E16-4CF1-9F88-A71E927DE5D7}" srcOrd="0" destOrd="0" presId="urn:microsoft.com/office/officeart/2005/8/layout/hierarchy2"/>
    <dgm:cxn modelId="{C0D62ABA-A374-4676-8A1C-0233509818DF}" type="presOf" srcId="{241A438C-8C70-427F-A9D9-72755BA734D2}" destId="{4C5C2213-E1EC-43FC-B6DF-522C7263E445}" srcOrd="1" destOrd="0" presId="urn:microsoft.com/office/officeart/2005/8/layout/hierarchy2"/>
    <dgm:cxn modelId="{E7770383-08BB-480A-BD24-D4F10FAF3DD1}" type="presOf" srcId="{E9EF597B-0A7E-44C2-97E3-6FD54B48DFC4}" destId="{A95F6010-EDB8-4808-BB58-A58F6D4BFCA4}" srcOrd="1" destOrd="0" presId="urn:microsoft.com/office/officeart/2005/8/layout/hierarchy2"/>
    <dgm:cxn modelId="{D10E10EC-E0BA-4138-B96B-4E985A7E635B}" type="presOf" srcId="{57B33B59-EA61-4430-BA1C-44D0A395E054}" destId="{132C3EA6-316B-4926-8247-440E4C05FC9A}" srcOrd="1" destOrd="0" presId="urn:microsoft.com/office/officeart/2005/8/layout/hierarchy2"/>
    <dgm:cxn modelId="{307195E0-B953-47E7-86C6-D1CEAB3B195A}" type="presOf" srcId="{D00BEFC3-D925-46B5-BDA3-DFEC1DC3E7EB}" destId="{07074DFE-04B5-4DEE-8D72-A95169C1EF06}" srcOrd="1" destOrd="0" presId="urn:microsoft.com/office/officeart/2005/8/layout/hierarchy2"/>
    <dgm:cxn modelId="{2BEAF331-E4C4-4A39-9646-33EA5CEF6F0C}" type="presOf" srcId="{78ADF117-01EE-4610-B021-292DD20C86FB}" destId="{4BE2C2F5-146F-47E5-82F5-626E34CE0BC3}" srcOrd="0" destOrd="0" presId="urn:microsoft.com/office/officeart/2005/8/layout/hierarchy2"/>
    <dgm:cxn modelId="{89BA60C9-F00A-4C82-933E-E574A94C5FD9}" srcId="{95DC4073-4038-4558-8663-44439A72482B}" destId="{1C745903-AE8D-43D8-9DA4-FDED02DF025A}" srcOrd="2" destOrd="0" parTransId="{33837011-D49E-48B1-83B2-60AAD070D820}" sibTransId="{36830DE3-B962-4E83-A6E1-3E9745DDB8BC}"/>
    <dgm:cxn modelId="{60936D42-8464-436A-AF3B-1FFE668CEA8B}" type="presOf" srcId="{C4F8580E-16A8-4F99-974A-6D644AFA26E4}" destId="{EFBF2351-C89E-4158-909B-C2B9E4DC4007}" srcOrd="0" destOrd="0" presId="urn:microsoft.com/office/officeart/2005/8/layout/hierarchy2"/>
    <dgm:cxn modelId="{44A6B7C8-27A1-4D7C-9008-8F7B80551C2F}" type="presOf" srcId="{57B33B59-EA61-4430-BA1C-44D0A395E054}" destId="{C462F3D3-7550-47F8-A324-49776D2B2717}" srcOrd="0" destOrd="0" presId="urn:microsoft.com/office/officeart/2005/8/layout/hierarchy2"/>
    <dgm:cxn modelId="{BCA29922-5A85-4AC5-897C-81F76432ACC6}" srcId="{02E15632-0E6E-4020-8E46-C0F59628CAD5}" destId="{2B42E26D-A7BA-47BA-9765-1258A2A1557F}" srcOrd="0" destOrd="0" parTransId="{C0DA7162-295F-4328-ABE8-1B8EA9D95516}" sibTransId="{1BE45777-214B-4210-BE7C-BA98EAA84B0C}"/>
    <dgm:cxn modelId="{5F240636-D48A-4651-AC7F-9099856BAC23}" type="presOf" srcId="{D00BEFC3-D925-46B5-BDA3-DFEC1DC3E7EB}" destId="{1D2D19A8-1409-41C6-BD60-D6CC4A44B5CF}" srcOrd="0" destOrd="0" presId="urn:microsoft.com/office/officeart/2005/8/layout/hierarchy2"/>
    <dgm:cxn modelId="{74D4D5E4-F8C6-43E6-8817-4851F188D225}" type="presOf" srcId="{FC245744-9290-431C-8CC2-67A840B63CB0}" destId="{9785BE60-A3E8-4BDB-AF8A-54E9E0F96976}" srcOrd="0" destOrd="0" presId="urn:microsoft.com/office/officeart/2005/8/layout/hierarchy2"/>
    <dgm:cxn modelId="{2ED4B675-A52F-43EF-A854-4E1192E56306}" type="presOf" srcId="{A46A782D-584C-42BC-A114-1A62E250AF1A}" destId="{C9D3F298-B411-4825-8FE4-3FC4B6567F1C}" srcOrd="0" destOrd="0" presId="urn:microsoft.com/office/officeart/2005/8/layout/hierarchy2"/>
    <dgm:cxn modelId="{3F7E8650-25BB-4404-9D24-8CBDFEE7309B}" type="presOf" srcId="{FC245744-9290-431C-8CC2-67A840B63CB0}" destId="{5A10D793-9592-435C-AD7F-57EEA29DD5D7}" srcOrd="1" destOrd="0" presId="urn:microsoft.com/office/officeart/2005/8/layout/hierarchy2"/>
    <dgm:cxn modelId="{818BC2BA-0BA3-41C5-BDE1-26104973534D}" srcId="{C1C1E00A-633B-4D66-BFDD-AF9F1A613F47}" destId="{95DC4073-4038-4558-8663-44439A72482B}" srcOrd="1" destOrd="0" parTransId="{8B5223B6-51AE-4BBE-8F03-A00C42F0493F}" sibTransId="{DDECB13C-64C3-4171-880D-02F06309EE75}"/>
    <dgm:cxn modelId="{73663197-59F0-4933-9F90-0A5632E5A235}" type="presOf" srcId="{241A438C-8C70-427F-A9D9-72755BA734D2}" destId="{EC344D6E-2CC4-47B6-8FAF-C4E3A95D04CB}" srcOrd="0" destOrd="0" presId="urn:microsoft.com/office/officeart/2005/8/layout/hierarchy2"/>
    <dgm:cxn modelId="{10F27A9C-2E49-46A6-94C4-07240B1ED165}" type="presOf" srcId="{1C745903-AE8D-43D8-9DA4-FDED02DF025A}" destId="{BF79D3FF-0049-46A5-BD55-148E9E593DA5}" srcOrd="0" destOrd="0" presId="urn:microsoft.com/office/officeart/2005/8/layout/hierarchy2"/>
    <dgm:cxn modelId="{7720FC12-72DE-4F0B-AE57-A5971A44DD7A}" type="presOf" srcId="{33837011-D49E-48B1-83B2-60AAD070D820}" destId="{957F3222-CC82-4B7F-88D3-470194D1D1F7}" srcOrd="0" destOrd="0" presId="urn:microsoft.com/office/officeart/2005/8/layout/hierarchy2"/>
    <dgm:cxn modelId="{984AC7D5-286A-4A2A-9813-AB02AE64574F}" type="presOf" srcId="{33837011-D49E-48B1-83B2-60AAD070D820}" destId="{96D63949-BC34-4827-A0A9-76A22435E650}" srcOrd="1" destOrd="0" presId="urn:microsoft.com/office/officeart/2005/8/layout/hierarchy2"/>
    <dgm:cxn modelId="{AD18B04B-CE64-4F35-BA4C-F49359B16927}" type="presOf" srcId="{C0DA7162-295F-4328-ABE8-1B8EA9D95516}" destId="{9A0773A0-15D8-454B-9977-F71B0FC18F02}" srcOrd="0" destOrd="0" presId="urn:microsoft.com/office/officeart/2005/8/layout/hierarchy2"/>
    <dgm:cxn modelId="{1A54C8AC-52D1-4918-B352-632483251AD2}" type="presOf" srcId="{8B5223B6-51AE-4BBE-8F03-A00C42F0493F}" destId="{7A5CF11B-6E72-42D8-A8C2-69B58BDB55FC}" srcOrd="1" destOrd="0" presId="urn:microsoft.com/office/officeart/2005/8/layout/hierarchy2"/>
    <dgm:cxn modelId="{DF644082-8C59-43B1-BCE0-30B65BE802BF}" type="presOf" srcId="{2B42E26D-A7BA-47BA-9765-1258A2A1557F}" destId="{B365DB6F-F3D4-4B16-96F6-FA0CD28CFB93}" srcOrd="0" destOrd="0" presId="urn:microsoft.com/office/officeart/2005/8/layout/hierarchy2"/>
    <dgm:cxn modelId="{C8B4F701-81F5-4235-A29B-6301D9BBD98B}" type="presOf" srcId="{C0DA7162-295F-4328-ABE8-1B8EA9D95516}" destId="{B85A70EF-B630-4138-884F-7DD22C134601}" srcOrd="1" destOrd="0" presId="urn:microsoft.com/office/officeart/2005/8/layout/hierarchy2"/>
    <dgm:cxn modelId="{9DAE1F2E-CEFA-4201-8716-3595E611D33C}" srcId="{95DC4073-4038-4558-8663-44439A72482B}" destId="{517526AD-140C-401D-8AF2-476F418C4074}" srcOrd="1" destOrd="0" parTransId="{FC245744-9290-431C-8CC2-67A840B63CB0}" sibTransId="{3004004C-77F2-4E65-AFA1-4D2D873B89ED}"/>
    <dgm:cxn modelId="{E4921EF3-BF4C-432C-BD5E-6EE90047D96F}" srcId="{02E15632-0E6E-4020-8E46-C0F59628CAD5}" destId="{BF87DC6A-9B92-4762-9589-02B36F6808A7}" srcOrd="2" destOrd="0" parTransId="{D00BEFC3-D925-46B5-BDA3-DFEC1DC3E7EB}" sibTransId="{17B48C80-2EF3-4A0D-9EB8-45A4DC8232B4}"/>
    <dgm:cxn modelId="{02CFD33B-4755-4014-9B7E-E0E879E760F8}" srcId="{02E15632-0E6E-4020-8E46-C0F59628CAD5}" destId="{78ADF117-01EE-4610-B021-292DD20C86FB}" srcOrd="1" destOrd="0" parTransId="{57B33B59-EA61-4430-BA1C-44D0A395E054}" sibTransId="{36D29585-81D4-49BF-ADC6-B1356EB51967}"/>
    <dgm:cxn modelId="{2A3A7029-59D9-4CB4-9868-E80A584FF1FD}" type="presOf" srcId="{517526AD-140C-401D-8AF2-476F418C4074}" destId="{9505D41F-871A-408C-96BC-15F15A629DCD}" srcOrd="0" destOrd="0" presId="urn:microsoft.com/office/officeart/2005/8/layout/hierarchy2"/>
    <dgm:cxn modelId="{C12B25D8-D59E-4EF8-AECB-398B5CE704CD}" srcId="{C4F8580E-16A8-4F99-974A-6D644AFA26E4}" destId="{C1C1E00A-633B-4D66-BFDD-AF9F1A613F47}" srcOrd="0" destOrd="0" parTransId="{7429F236-EB38-422D-9944-E00CDAF20E05}" sibTransId="{8306FC30-FF95-44CB-9EAD-7D1F856FCDC3}"/>
    <dgm:cxn modelId="{8936773D-5E68-4F7C-AAE6-B24B2CB49599}" type="presOf" srcId="{BF87DC6A-9B92-4762-9589-02B36F6808A7}" destId="{E1D98656-A5C1-4BFA-9053-1825CBAF7848}" srcOrd="0" destOrd="0" presId="urn:microsoft.com/office/officeart/2005/8/layout/hierarchy2"/>
    <dgm:cxn modelId="{2231EB5A-DBAB-4B22-8598-18AB677F98AB}" type="presOf" srcId="{02E15632-0E6E-4020-8E46-C0F59628CAD5}" destId="{5413EF99-9EBD-45FE-8D96-19F031FFC7FF}" srcOrd="0" destOrd="0" presId="urn:microsoft.com/office/officeart/2005/8/layout/hierarchy2"/>
    <dgm:cxn modelId="{BFD91C61-F5ED-48A1-8334-2A6C11DCECC1}" type="presOf" srcId="{8B5223B6-51AE-4BBE-8F03-A00C42F0493F}" destId="{0CA3A0C2-3565-47C9-8A3E-D1E6BBD24FE4}" srcOrd="0" destOrd="0" presId="urn:microsoft.com/office/officeart/2005/8/layout/hierarchy2"/>
    <dgm:cxn modelId="{AB0357D5-59A1-43B1-A604-129778839B6F}" type="presOf" srcId="{E9EF597B-0A7E-44C2-97E3-6FD54B48DFC4}" destId="{A5629A89-CF13-4121-8EC5-83C34350BECF}" srcOrd="0" destOrd="0" presId="urn:microsoft.com/office/officeart/2005/8/layout/hierarchy2"/>
    <dgm:cxn modelId="{8A55A7F9-D34C-43F6-BCAC-F2F1042F68BD}" type="presOf" srcId="{95DC4073-4038-4558-8663-44439A72482B}" destId="{B6D4F852-8648-4A4C-A9A4-1EC50FA3FCF3}" srcOrd="0" destOrd="0" presId="urn:microsoft.com/office/officeart/2005/8/layout/hierarchy2"/>
    <dgm:cxn modelId="{3DB18C01-AE5F-4222-B46D-57B80CF28CB9}" type="presParOf" srcId="{EFBF2351-C89E-4158-909B-C2B9E4DC4007}" destId="{6CBD5E79-4B96-440F-A19A-CED43A074DFC}" srcOrd="0" destOrd="0" presId="urn:microsoft.com/office/officeart/2005/8/layout/hierarchy2"/>
    <dgm:cxn modelId="{EDA0ECED-A37C-4455-AC52-66888722C125}" type="presParOf" srcId="{6CBD5E79-4B96-440F-A19A-CED43A074DFC}" destId="{D5A6202F-9E16-4CF1-9F88-A71E927DE5D7}" srcOrd="0" destOrd="0" presId="urn:microsoft.com/office/officeart/2005/8/layout/hierarchy2"/>
    <dgm:cxn modelId="{6B4543A9-AF63-49FE-A6EE-517B70172A23}" type="presParOf" srcId="{6CBD5E79-4B96-440F-A19A-CED43A074DFC}" destId="{811A52EB-E58A-4DA0-9C0E-89D5829FE158}" srcOrd="1" destOrd="0" presId="urn:microsoft.com/office/officeart/2005/8/layout/hierarchy2"/>
    <dgm:cxn modelId="{8A53216C-D16C-484A-8448-18C2D4786F45}" type="presParOf" srcId="{811A52EB-E58A-4DA0-9C0E-89D5829FE158}" destId="{EC344D6E-2CC4-47B6-8FAF-C4E3A95D04CB}" srcOrd="0" destOrd="0" presId="urn:microsoft.com/office/officeart/2005/8/layout/hierarchy2"/>
    <dgm:cxn modelId="{C61462EB-66D1-487C-A9BC-FBED9FDF8AA6}" type="presParOf" srcId="{EC344D6E-2CC4-47B6-8FAF-C4E3A95D04CB}" destId="{4C5C2213-E1EC-43FC-B6DF-522C7263E445}" srcOrd="0" destOrd="0" presId="urn:microsoft.com/office/officeart/2005/8/layout/hierarchy2"/>
    <dgm:cxn modelId="{A07BA47E-7322-40CF-801C-9FDE9F8CCC76}" type="presParOf" srcId="{811A52EB-E58A-4DA0-9C0E-89D5829FE158}" destId="{5ADF6AA3-0932-4B86-87D8-30A5ED16FF7E}" srcOrd="1" destOrd="0" presId="urn:microsoft.com/office/officeart/2005/8/layout/hierarchy2"/>
    <dgm:cxn modelId="{36760D5D-B53B-4506-9B68-6553E9509D67}" type="presParOf" srcId="{5ADF6AA3-0932-4B86-87D8-30A5ED16FF7E}" destId="{5413EF99-9EBD-45FE-8D96-19F031FFC7FF}" srcOrd="0" destOrd="0" presId="urn:microsoft.com/office/officeart/2005/8/layout/hierarchy2"/>
    <dgm:cxn modelId="{D594DACA-AA27-4D42-9C04-7B41693D7760}" type="presParOf" srcId="{5ADF6AA3-0932-4B86-87D8-30A5ED16FF7E}" destId="{46964B9F-27A5-4B9B-A2FD-6644FD970008}" srcOrd="1" destOrd="0" presId="urn:microsoft.com/office/officeart/2005/8/layout/hierarchy2"/>
    <dgm:cxn modelId="{98B2BD46-2C5A-490B-97B9-D3DA5465E04D}" type="presParOf" srcId="{46964B9F-27A5-4B9B-A2FD-6644FD970008}" destId="{9A0773A0-15D8-454B-9977-F71B0FC18F02}" srcOrd="0" destOrd="0" presId="urn:microsoft.com/office/officeart/2005/8/layout/hierarchy2"/>
    <dgm:cxn modelId="{B047FB33-C932-45F9-A091-637B784B104E}" type="presParOf" srcId="{9A0773A0-15D8-454B-9977-F71B0FC18F02}" destId="{B85A70EF-B630-4138-884F-7DD22C134601}" srcOrd="0" destOrd="0" presId="urn:microsoft.com/office/officeart/2005/8/layout/hierarchy2"/>
    <dgm:cxn modelId="{128383C9-A3CD-472D-9335-B762529DFCCD}" type="presParOf" srcId="{46964B9F-27A5-4B9B-A2FD-6644FD970008}" destId="{5A73A730-0495-49F7-8128-3EB268804C61}" srcOrd="1" destOrd="0" presId="urn:microsoft.com/office/officeart/2005/8/layout/hierarchy2"/>
    <dgm:cxn modelId="{8B6B1580-314D-445B-8EC1-97468650E7BC}" type="presParOf" srcId="{5A73A730-0495-49F7-8128-3EB268804C61}" destId="{B365DB6F-F3D4-4B16-96F6-FA0CD28CFB93}" srcOrd="0" destOrd="0" presId="urn:microsoft.com/office/officeart/2005/8/layout/hierarchy2"/>
    <dgm:cxn modelId="{7E25CC4E-352D-4493-93AB-106D763C47A9}" type="presParOf" srcId="{5A73A730-0495-49F7-8128-3EB268804C61}" destId="{D024A936-2027-4DFC-B93C-AC408133C169}" srcOrd="1" destOrd="0" presId="urn:microsoft.com/office/officeart/2005/8/layout/hierarchy2"/>
    <dgm:cxn modelId="{0042330D-8EC1-4875-B2D4-E164D877407F}" type="presParOf" srcId="{46964B9F-27A5-4B9B-A2FD-6644FD970008}" destId="{C462F3D3-7550-47F8-A324-49776D2B2717}" srcOrd="2" destOrd="0" presId="urn:microsoft.com/office/officeart/2005/8/layout/hierarchy2"/>
    <dgm:cxn modelId="{3F440A09-3A1D-44A3-9BCB-8F982C61EE36}" type="presParOf" srcId="{C462F3D3-7550-47F8-A324-49776D2B2717}" destId="{132C3EA6-316B-4926-8247-440E4C05FC9A}" srcOrd="0" destOrd="0" presId="urn:microsoft.com/office/officeart/2005/8/layout/hierarchy2"/>
    <dgm:cxn modelId="{2CD08B42-8834-40C6-A638-19C2EEDD1C77}" type="presParOf" srcId="{46964B9F-27A5-4B9B-A2FD-6644FD970008}" destId="{3382999E-6726-4F10-A8BC-05A20ED3DEB9}" srcOrd="3" destOrd="0" presId="urn:microsoft.com/office/officeart/2005/8/layout/hierarchy2"/>
    <dgm:cxn modelId="{BF79D2A5-29DF-4481-BBB7-9399F963C424}" type="presParOf" srcId="{3382999E-6726-4F10-A8BC-05A20ED3DEB9}" destId="{4BE2C2F5-146F-47E5-82F5-626E34CE0BC3}" srcOrd="0" destOrd="0" presId="urn:microsoft.com/office/officeart/2005/8/layout/hierarchy2"/>
    <dgm:cxn modelId="{B618D693-C0AE-42E4-A60D-13EBDA388990}" type="presParOf" srcId="{3382999E-6726-4F10-A8BC-05A20ED3DEB9}" destId="{37A475DD-05A2-4241-B34A-CF33253B97FE}" srcOrd="1" destOrd="0" presId="urn:microsoft.com/office/officeart/2005/8/layout/hierarchy2"/>
    <dgm:cxn modelId="{9305EE4A-815E-4E3D-B96A-6FFF9AD6A776}" type="presParOf" srcId="{46964B9F-27A5-4B9B-A2FD-6644FD970008}" destId="{1D2D19A8-1409-41C6-BD60-D6CC4A44B5CF}" srcOrd="4" destOrd="0" presId="urn:microsoft.com/office/officeart/2005/8/layout/hierarchy2"/>
    <dgm:cxn modelId="{BCE1F802-E116-4070-B54B-28A3B728622B}" type="presParOf" srcId="{1D2D19A8-1409-41C6-BD60-D6CC4A44B5CF}" destId="{07074DFE-04B5-4DEE-8D72-A95169C1EF06}" srcOrd="0" destOrd="0" presId="urn:microsoft.com/office/officeart/2005/8/layout/hierarchy2"/>
    <dgm:cxn modelId="{E7B53C13-2BF9-4B16-90A4-CAD7D7DED669}" type="presParOf" srcId="{46964B9F-27A5-4B9B-A2FD-6644FD970008}" destId="{8BABB29E-30F3-497F-B620-6CCBFA9B5EAF}" srcOrd="5" destOrd="0" presId="urn:microsoft.com/office/officeart/2005/8/layout/hierarchy2"/>
    <dgm:cxn modelId="{8DB0D535-2EC7-4A03-8F23-267B63693961}" type="presParOf" srcId="{8BABB29E-30F3-497F-B620-6CCBFA9B5EAF}" destId="{E1D98656-A5C1-4BFA-9053-1825CBAF7848}" srcOrd="0" destOrd="0" presId="urn:microsoft.com/office/officeart/2005/8/layout/hierarchy2"/>
    <dgm:cxn modelId="{0220E66E-462D-4471-B59C-2B6371CB02AF}" type="presParOf" srcId="{8BABB29E-30F3-497F-B620-6CCBFA9B5EAF}" destId="{EC87A386-5305-4B38-8A9E-A5A840EE5EC7}" srcOrd="1" destOrd="0" presId="urn:microsoft.com/office/officeart/2005/8/layout/hierarchy2"/>
    <dgm:cxn modelId="{00721BDD-C5C2-4575-9FF0-EE3930F7FDED}" type="presParOf" srcId="{811A52EB-E58A-4DA0-9C0E-89D5829FE158}" destId="{0CA3A0C2-3565-47C9-8A3E-D1E6BBD24FE4}" srcOrd="2" destOrd="0" presId="urn:microsoft.com/office/officeart/2005/8/layout/hierarchy2"/>
    <dgm:cxn modelId="{D6F56875-9172-4832-84CA-0EFC1CA64049}" type="presParOf" srcId="{0CA3A0C2-3565-47C9-8A3E-D1E6BBD24FE4}" destId="{7A5CF11B-6E72-42D8-A8C2-69B58BDB55FC}" srcOrd="0" destOrd="0" presId="urn:microsoft.com/office/officeart/2005/8/layout/hierarchy2"/>
    <dgm:cxn modelId="{37A40AF7-CAF9-4A5E-B82B-FF851C244D4D}" type="presParOf" srcId="{811A52EB-E58A-4DA0-9C0E-89D5829FE158}" destId="{4ACC350E-F6C1-4DF9-9FE8-E6F6B3431890}" srcOrd="3" destOrd="0" presId="urn:microsoft.com/office/officeart/2005/8/layout/hierarchy2"/>
    <dgm:cxn modelId="{9CD4C2AF-3F2C-4D30-970B-54355C9EDAEE}" type="presParOf" srcId="{4ACC350E-F6C1-4DF9-9FE8-E6F6B3431890}" destId="{B6D4F852-8648-4A4C-A9A4-1EC50FA3FCF3}" srcOrd="0" destOrd="0" presId="urn:microsoft.com/office/officeart/2005/8/layout/hierarchy2"/>
    <dgm:cxn modelId="{C4ED9859-7C9C-4907-99AC-5B79EA418308}" type="presParOf" srcId="{4ACC350E-F6C1-4DF9-9FE8-E6F6B3431890}" destId="{9780900C-DA8B-4A5E-97C0-FE6402D3795C}" srcOrd="1" destOrd="0" presId="urn:microsoft.com/office/officeart/2005/8/layout/hierarchy2"/>
    <dgm:cxn modelId="{88B1F4D1-DB47-4079-B6B9-AB66D81549DF}" type="presParOf" srcId="{9780900C-DA8B-4A5E-97C0-FE6402D3795C}" destId="{A5629A89-CF13-4121-8EC5-83C34350BECF}" srcOrd="0" destOrd="0" presId="urn:microsoft.com/office/officeart/2005/8/layout/hierarchy2"/>
    <dgm:cxn modelId="{996171FE-7B6F-4574-92E8-706D6A092F24}" type="presParOf" srcId="{A5629A89-CF13-4121-8EC5-83C34350BECF}" destId="{A95F6010-EDB8-4808-BB58-A58F6D4BFCA4}" srcOrd="0" destOrd="0" presId="urn:microsoft.com/office/officeart/2005/8/layout/hierarchy2"/>
    <dgm:cxn modelId="{2A0A973E-A2AB-4DCE-BFC6-EEA40B545A93}" type="presParOf" srcId="{9780900C-DA8B-4A5E-97C0-FE6402D3795C}" destId="{79DFF467-B035-4C3F-84DF-ED1CB428B969}" srcOrd="1" destOrd="0" presId="urn:microsoft.com/office/officeart/2005/8/layout/hierarchy2"/>
    <dgm:cxn modelId="{F9CD8EF2-F908-4063-B3C9-A9D5708A9E60}" type="presParOf" srcId="{79DFF467-B035-4C3F-84DF-ED1CB428B969}" destId="{C9D3F298-B411-4825-8FE4-3FC4B6567F1C}" srcOrd="0" destOrd="0" presId="urn:microsoft.com/office/officeart/2005/8/layout/hierarchy2"/>
    <dgm:cxn modelId="{93C2E328-86FE-464D-A9B1-3F08BFE866FC}" type="presParOf" srcId="{79DFF467-B035-4C3F-84DF-ED1CB428B969}" destId="{A9399011-2EC1-47C2-8D87-2982E26034D2}" srcOrd="1" destOrd="0" presId="urn:microsoft.com/office/officeart/2005/8/layout/hierarchy2"/>
    <dgm:cxn modelId="{75418898-30EA-49BF-B272-D31F4AE2BB2A}" type="presParOf" srcId="{9780900C-DA8B-4A5E-97C0-FE6402D3795C}" destId="{9785BE60-A3E8-4BDB-AF8A-54E9E0F96976}" srcOrd="2" destOrd="0" presId="urn:microsoft.com/office/officeart/2005/8/layout/hierarchy2"/>
    <dgm:cxn modelId="{41BF219F-D2E6-48A0-A24F-DCC034341D5A}" type="presParOf" srcId="{9785BE60-A3E8-4BDB-AF8A-54E9E0F96976}" destId="{5A10D793-9592-435C-AD7F-57EEA29DD5D7}" srcOrd="0" destOrd="0" presId="urn:microsoft.com/office/officeart/2005/8/layout/hierarchy2"/>
    <dgm:cxn modelId="{1D8D27DE-523C-4A79-AE45-38E3CE01B7A4}" type="presParOf" srcId="{9780900C-DA8B-4A5E-97C0-FE6402D3795C}" destId="{B138BF3E-BEB5-408C-8B03-C086AEEF6EAB}" srcOrd="3" destOrd="0" presId="urn:microsoft.com/office/officeart/2005/8/layout/hierarchy2"/>
    <dgm:cxn modelId="{E7DF525E-3928-4167-8559-73945B2ECABB}" type="presParOf" srcId="{B138BF3E-BEB5-408C-8B03-C086AEEF6EAB}" destId="{9505D41F-871A-408C-96BC-15F15A629DCD}" srcOrd="0" destOrd="0" presId="urn:microsoft.com/office/officeart/2005/8/layout/hierarchy2"/>
    <dgm:cxn modelId="{3F6760FC-E9AC-448A-BC47-14CB24253535}" type="presParOf" srcId="{B138BF3E-BEB5-408C-8B03-C086AEEF6EAB}" destId="{836690EF-6ECF-4A58-8CEF-A1AD0C92A4B4}" srcOrd="1" destOrd="0" presId="urn:microsoft.com/office/officeart/2005/8/layout/hierarchy2"/>
    <dgm:cxn modelId="{C231CECB-C1A8-4FEF-AD89-98851EA6D446}" type="presParOf" srcId="{9780900C-DA8B-4A5E-97C0-FE6402D3795C}" destId="{957F3222-CC82-4B7F-88D3-470194D1D1F7}" srcOrd="4" destOrd="0" presId="urn:microsoft.com/office/officeart/2005/8/layout/hierarchy2"/>
    <dgm:cxn modelId="{3860EA70-9568-4D22-85FE-7329A232DE55}" type="presParOf" srcId="{957F3222-CC82-4B7F-88D3-470194D1D1F7}" destId="{96D63949-BC34-4827-A0A9-76A22435E650}" srcOrd="0" destOrd="0" presId="urn:microsoft.com/office/officeart/2005/8/layout/hierarchy2"/>
    <dgm:cxn modelId="{07813577-DFDC-4E27-BCDC-DDC178B53AD4}" type="presParOf" srcId="{9780900C-DA8B-4A5E-97C0-FE6402D3795C}" destId="{4BE3875B-6B2F-4AF4-9699-B63F11B30FBB}" srcOrd="5" destOrd="0" presId="urn:microsoft.com/office/officeart/2005/8/layout/hierarchy2"/>
    <dgm:cxn modelId="{633238B7-A14D-4186-AC23-CBD6FA46AC56}" type="presParOf" srcId="{4BE3875B-6B2F-4AF4-9699-B63F11B30FBB}" destId="{BF79D3FF-0049-46A5-BD55-148E9E593DA5}" srcOrd="0" destOrd="0" presId="urn:microsoft.com/office/officeart/2005/8/layout/hierarchy2"/>
    <dgm:cxn modelId="{EF267D4C-9E44-4A7C-822D-E5D7A07F995A}" type="presParOf" srcId="{4BE3875B-6B2F-4AF4-9699-B63F11B30FBB}" destId="{E856A524-187A-419D-AB32-4F9E112FD4A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E1572F-C765-4088-9A25-CE86A196D0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9D2EF61-F79E-4FF1-AAB9-6A7E74314D2A}">
      <dgm:prSet phldrT="[Text]"/>
      <dgm:spPr/>
      <dgm:t>
        <a:bodyPr/>
        <a:lstStyle/>
        <a:p>
          <a:r>
            <a:rPr lang="en-US" dirty="0" smtClean="0"/>
            <a:t>PESTEL analysis</a:t>
          </a:r>
          <a:endParaRPr lang="en-US" dirty="0"/>
        </a:p>
      </dgm:t>
    </dgm:pt>
    <dgm:pt modelId="{5722C3DF-162E-4EED-BF79-0B559171BEC8}" type="parTrans" cxnId="{2D93BBBE-7B79-4C55-AD4B-33932F42A24E}">
      <dgm:prSet/>
      <dgm:spPr/>
      <dgm:t>
        <a:bodyPr/>
        <a:lstStyle/>
        <a:p>
          <a:endParaRPr lang="en-US"/>
        </a:p>
      </dgm:t>
    </dgm:pt>
    <dgm:pt modelId="{2F092C7A-17C4-4DEB-897F-97B85EAA4239}" type="sibTrans" cxnId="{2D93BBBE-7B79-4C55-AD4B-33932F42A24E}">
      <dgm:prSet/>
      <dgm:spPr/>
      <dgm:t>
        <a:bodyPr/>
        <a:lstStyle/>
        <a:p>
          <a:endParaRPr lang="en-US"/>
        </a:p>
      </dgm:t>
    </dgm:pt>
    <dgm:pt modelId="{40404B10-ED0A-46DE-9062-F6591B4F413E}">
      <dgm:prSet phldrT="[Text]"/>
      <dgm:spPr/>
      <dgm:t>
        <a:bodyPr/>
        <a:lstStyle/>
        <a:p>
          <a:r>
            <a:rPr lang="en-US" dirty="0" smtClean="0"/>
            <a:t>Scenario planning </a:t>
          </a:r>
          <a:endParaRPr lang="en-US" dirty="0"/>
        </a:p>
      </dgm:t>
    </dgm:pt>
    <dgm:pt modelId="{4ED9D5A1-EFAF-4A61-B063-36595F6CDC53}" type="parTrans" cxnId="{8E0E6B4A-7A84-4283-9085-C1752F7E9B30}">
      <dgm:prSet/>
      <dgm:spPr/>
      <dgm:t>
        <a:bodyPr/>
        <a:lstStyle/>
        <a:p>
          <a:endParaRPr lang="en-US"/>
        </a:p>
      </dgm:t>
    </dgm:pt>
    <dgm:pt modelId="{26CC42ED-8C26-46AE-ACD3-D0342D80F08E}" type="sibTrans" cxnId="{8E0E6B4A-7A84-4283-9085-C1752F7E9B30}">
      <dgm:prSet/>
      <dgm:spPr/>
      <dgm:t>
        <a:bodyPr/>
        <a:lstStyle/>
        <a:p>
          <a:endParaRPr lang="en-US"/>
        </a:p>
      </dgm:t>
    </dgm:pt>
    <dgm:pt modelId="{A9C4CE1B-9E83-4DC2-B9A7-308CAE3D45FA}">
      <dgm:prSet phldrT="[Text]"/>
      <dgm:spPr/>
      <dgm:t>
        <a:bodyPr/>
        <a:lstStyle/>
        <a:p>
          <a:r>
            <a:rPr lang="en-US" dirty="0" smtClean="0"/>
            <a:t>Industry analysis/5 forces analysis</a:t>
          </a:r>
          <a:endParaRPr lang="en-US" dirty="0"/>
        </a:p>
      </dgm:t>
    </dgm:pt>
    <dgm:pt modelId="{A0BB4761-8445-4C2A-92FB-775BFEAFFE4C}" type="parTrans" cxnId="{478BA700-383A-4CBE-B302-A24568EE1C6E}">
      <dgm:prSet/>
      <dgm:spPr/>
      <dgm:t>
        <a:bodyPr/>
        <a:lstStyle/>
        <a:p>
          <a:endParaRPr lang="en-US"/>
        </a:p>
      </dgm:t>
    </dgm:pt>
    <dgm:pt modelId="{841131BB-28A0-4065-86EF-D6077CBC3DE0}" type="sibTrans" cxnId="{478BA700-383A-4CBE-B302-A24568EE1C6E}">
      <dgm:prSet/>
      <dgm:spPr/>
      <dgm:t>
        <a:bodyPr/>
        <a:lstStyle/>
        <a:p>
          <a:endParaRPr lang="en-US"/>
        </a:p>
      </dgm:t>
    </dgm:pt>
    <dgm:pt modelId="{9FE03823-21DC-4F6C-9F96-9F88CD47FF5B}">
      <dgm:prSet phldrT="[Text]"/>
      <dgm:spPr/>
      <dgm:t>
        <a:bodyPr/>
        <a:lstStyle/>
        <a:p>
          <a:r>
            <a:rPr lang="en-US" dirty="0" smtClean="0"/>
            <a:t>Competitor analysis</a:t>
          </a:r>
          <a:endParaRPr lang="en-US" dirty="0"/>
        </a:p>
      </dgm:t>
    </dgm:pt>
    <dgm:pt modelId="{C460DAD0-13F6-4830-81C6-B7CE6A495F76}" type="parTrans" cxnId="{00F971F1-0A27-42B2-8A21-FBDB2F3A3AAE}">
      <dgm:prSet/>
      <dgm:spPr/>
      <dgm:t>
        <a:bodyPr/>
        <a:lstStyle/>
        <a:p>
          <a:endParaRPr lang="en-US"/>
        </a:p>
      </dgm:t>
    </dgm:pt>
    <dgm:pt modelId="{17A4FADF-09FC-4C0D-9F37-A80B7464D41D}" type="sibTrans" cxnId="{00F971F1-0A27-42B2-8A21-FBDB2F3A3AAE}">
      <dgm:prSet/>
      <dgm:spPr/>
      <dgm:t>
        <a:bodyPr/>
        <a:lstStyle/>
        <a:p>
          <a:endParaRPr lang="en-US"/>
        </a:p>
      </dgm:t>
    </dgm:pt>
    <dgm:pt modelId="{B8F69C09-DA76-4BD4-9480-EDC0B731F507}" type="pres">
      <dgm:prSet presAssocID="{FEE1572F-C765-4088-9A25-CE86A196D006}" presName="linear" presStyleCnt="0">
        <dgm:presLayoutVars>
          <dgm:dir/>
          <dgm:animLvl val="lvl"/>
          <dgm:resizeHandles val="exact"/>
        </dgm:presLayoutVars>
      </dgm:prSet>
      <dgm:spPr/>
      <dgm:t>
        <a:bodyPr/>
        <a:lstStyle/>
        <a:p>
          <a:endParaRPr lang="en-US"/>
        </a:p>
      </dgm:t>
    </dgm:pt>
    <dgm:pt modelId="{06C4878C-1D19-4128-B208-B6BCC2DCF5C6}" type="pres">
      <dgm:prSet presAssocID="{29D2EF61-F79E-4FF1-AAB9-6A7E74314D2A}" presName="parentLin" presStyleCnt="0"/>
      <dgm:spPr/>
    </dgm:pt>
    <dgm:pt modelId="{4E951593-E7FB-4DBD-8742-E80D491618FB}" type="pres">
      <dgm:prSet presAssocID="{29D2EF61-F79E-4FF1-AAB9-6A7E74314D2A}" presName="parentLeftMargin" presStyleLbl="node1" presStyleIdx="0" presStyleCnt="4"/>
      <dgm:spPr/>
      <dgm:t>
        <a:bodyPr/>
        <a:lstStyle/>
        <a:p>
          <a:endParaRPr lang="en-US"/>
        </a:p>
      </dgm:t>
    </dgm:pt>
    <dgm:pt modelId="{06149707-36FD-4E27-A137-631A2819F915}" type="pres">
      <dgm:prSet presAssocID="{29D2EF61-F79E-4FF1-AAB9-6A7E74314D2A}" presName="parentText" presStyleLbl="node1" presStyleIdx="0" presStyleCnt="4">
        <dgm:presLayoutVars>
          <dgm:chMax val="0"/>
          <dgm:bulletEnabled val="1"/>
        </dgm:presLayoutVars>
      </dgm:prSet>
      <dgm:spPr/>
      <dgm:t>
        <a:bodyPr/>
        <a:lstStyle/>
        <a:p>
          <a:endParaRPr lang="en-US"/>
        </a:p>
      </dgm:t>
    </dgm:pt>
    <dgm:pt modelId="{E0D96CFD-4EE2-473A-BAE8-67A9FC40AF49}" type="pres">
      <dgm:prSet presAssocID="{29D2EF61-F79E-4FF1-AAB9-6A7E74314D2A}" presName="negativeSpace" presStyleCnt="0"/>
      <dgm:spPr/>
    </dgm:pt>
    <dgm:pt modelId="{CF83D587-4373-4247-8002-3DA6D815F77F}" type="pres">
      <dgm:prSet presAssocID="{29D2EF61-F79E-4FF1-AAB9-6A7E74314D2A}" presName="childText" presStyleLbl="conFgAcc1" presStyleIdx="0" presStyleCnt="4">
        <dgm:presLayoutVars>
          <dgm:bulletEnabled val="1"/>
        </dgm:presLayoutVars>
      </dgm:prSet>
      <dgm:spPr/>
    </dgm:pt>
    <dgm:pt modelId="{4F54B2D7-32B5-483D-B366-C9E142AAF604}" type="pres">
      <dgm:prSet presAssocID="{2F092C7A-17C4-4DEB-897F-97B85EAA4239}" presName="spaceBetweenRectangles" presStyleCnt="0"/>
      <dgm:spPr/>
    </dgm:pt>
    <dgm:pt modelId="{554489DA-54B9-4AE7-939F-4D3BDC6E8728}" type="pres">
      <dgm:prSet presAssocID="{40404B10-ED0A-46DE-9062-F6591B4F413E}" presName="parentLin" presStyleCnt="0"/>
      <dgm:spPr/>
    </dgm:pt>
    <dgm:pt modelId="{D760D685-3B47-48DC-A8B1-EC7222D713C0}" type="pres">
      <dgm:prSet presAssocID="{40404B10-ED0A-46DE-9062-F6591B4F413E}" presName="parentLeftMargin" presStyleLbl="node1" presStyleIdx="0" presStyleCnt="4"/>
      <dgm:spPr/>
      <dgm:t>
        <a:bodyPr/>
        <a:lstStyle/>
        <a:p>
          <a:endParaRPr lang="en-US"/>
        </a:p>
      </dgm:t>
    </dgm:pt>
    <dgm:pt modelId="{6F631E47-97F1-49A6-846E-90E27F4A90F6}" type="pres">
      <dgm:prSet presAssocID="{40404B10-ED0A-46DE-9062-F6591B4F413E}" presName="parentText" presStyleLbl="node1" presStyleIdx="1" presStyleCnt="4">
        <dgm:presLayoutVars>
          <dgm:chMax val="0"/>
          <dgm:bulletEnabled val="1"/>
        </dgm:presLayoutVars>
      </dgm:prSet>
      <dgm:spPr/>
      <dgm:t>
        <a:bodyPr/>
        <a:lstStyle/>
        <a:p>
          <a:endParaRPr lang="en-US"/>
        </a:p>
      </dgm:t>
    </dgm:pt>
    <dgm:pt modelId="{9DA6958A-E22F-427F-B013-05D785C0D362}" type="pres">
      <dgm:prSet presAssocID="{40404B10-ED0A-46DE-9062-F6591B4F413E}" presName="negativeSpace" presStyleCnt="0"/>
      <dgm:spPr/>
    </dgm:pt>
    <dgm:pt modelId="{082D1152-93B5-475D-B1A4-C37BE0AB76F5}" type="pres">
      <dgm:prSet presAssocID="{40404B10-ED0A-46DE-9062-F6591B4F413E}" presName="childText" presStyleLbl="conFgAcc1" presStyleIdx="1" presStyleCnt="4">
        <dgm:presLayoutVars>
          <dgm:bulletEnabled val="1"/>
        </dgm:presLayoutVars>
      </dgm:prSet>
      <dgm:spPr/>
    </dgm:pt>
    <dgm:pt modelId="{3C354687-042D-4358-AFFA-6F0FDABF0C2F}" type="pres">
      <dgm:prSet presAssocID="{26CC42ED-8C26-46AE-ACD3-D0342D80F08E}" presName="spaceBetweenRectangles" presStyleCnt="0"/>
      <dgm:spPr/>
    </dgm:pt>
    <dgm:pt modelId="{CD9E8F2A-8192-4EF5-9395-67F7234397B5}" type="pres">
      <dgm:prSet presAssocID="{A9C4CE1B-9E83-4DC2-B9A7-308CAE3D45FA}" presName="parentLin" presStyleCnt="0"/>
      <dgm:spPr/>
    </dgm:pt>
    <dgm:pt modelId="{AF38101E-665B-4322-9DAF-13FBBD739BFF}" type="pres">
      <dgm:prSet presAssocID="{A9C4CE1B-9E83-4DC2-B9A7-308CAE3D45FA}" presName="parentLeftMargin" presStyleLbl="node1" presStyleIdx="1" presStyleCnt="4"/>
      <dgm:spPr/>
      <dgm:t>
        <a:bodyPr/>
        <a:lstStyle/>
        <a:p>
          <a:endParaRPr lang="en-US"/>
        </a:p>
      </dgm:t>
    </dgm:pt>
    <dgm:pt modelId="{32A81C9A-5D57-4911-BF3E-29228DAB3DFD}" type="pres">
      <dgm:prSet presAssocID="{A9C4CE1B-9E83-4DC2-B9A7-308CAE3D45FA}" presName="parentText" presStyleLbl="node1" presStyleIdx="2" presStyleCnt="4">
        <dgm:presLayoutVars>
          <dgm:chMax val="0"/>
          <dgm:bulletEnabled val="1"/>
        </dgm:presLayoutVars>
      </dgm:prSet>
      <dgm:spPr/>
      <dgm:t>
        <a:bodyPr/>
        <a:lstStyle/>
        <a:p>
          <a:endParaRPr lang="en-US"/>
        </a:p>
      </dgm:t>
    </dgm:pt>
    <dgm:pt modelId="{79537AF6-CEEC-40F3-B4D8-E63E10257872}" type="pres">
      <dgm:prSet presAssocID="{A9C4CE1B-9E83-4DC2-B9A7-308CAE3D45FA}" presName="negativeSpace" presStyleCnt="0"/>
      <dgm:spPr/>
    </dgm:pt>
    <dgm:pt modelId="{39BEF71A-51EC-4C70-A4FE-87E7E38C2498}" type="pres">
      <dgm:prSet presAssocID="{A9C4CE1B-9E83-4DC2-B9A7-308CAE3D45FA}" presName="childText" presStyleLbl="conFgAcc1" presStyleIdx="2" presStyleCnt="4">
        <dgm:presLayoutVars>
          <dgm:bulletEnabled val="1"/>
        </dgm:presLayoutVars>
      </dgm:prSet>
      <dgm:spPr/>
    </dgm:pt>
    <dgm:pt modelId="{066ADAAA-A515-4968-86FD-EB1B30995AFD}" type="pres">
      <dgm:prSet presAssocID="{841131BB-28A0-4065-86EF-D6077CBC3DE0}" presName="spaceBetweenRectangles" presStyleCnt="0"/>
      <dgm:spPr/>
    </dgm:pt>
    <dgm:pt modelId="{60751B27-D70A-4D2E-B7A1-A4418F849B3E}" type="pres">
      <dgm:prSet presAssocID="{9FE03823-21DC-4F6C-9F96-9F88CD47FF5B}" presName="parentLin" presStyleCnt="0"/>
      <dgm:spPr/>
    </dgm:pt>
    <dgm:pt modelId="{60DA9420-F9BF-4A3E-8519-FF1A4CB490B6}" type="pres">
      <dgm:prSet presAssocID="{9FE03823-21DC-4F6C-9F96-9F88CD47FF5B}" presName="parentLeftMargin" presStyleLbl="node1" presStyleIdx="2" presStyleCnt="4"/>
      <dgm:spPr/>
      <dgm:t>
        <a:bodyPr/>
        <a:lstStyle/>
        <a:p>
          <a:endParaRPr lang="en-US"/>
        </a:p>
      </dgm:t>
    </dgm:pt>
    <dgm:pt modelId="{D2422457-A6C7-4247-94EF-566F3AEBEBF3}" type="pres">
      <dgm:prSet presAssocID="{9FE03823-21DC-4F6C-9F96-9F88CD47FF5B}" presName="parentText" presStyleLbl="node1" presStyleIdx="3" presStyleCnt="4">
        <dgm:presLayoutVars>
          <dgm:chMax val="0"/>
          <dgm:bulletEnabled val="1"/>
        </dgm:presLayoutVars>
      </dgm:prSet>
      <dgm:spPr/>
      <dgm:t>
        <a:bodyPr/>
        <a:lstStyle/>
        <a:p>
          <a:endParaRPr lang="en-US"/>
        </a:p>
      </dgm:t>
    </dgm:pt>
    <dgm:pt modelId="{A295893F-6EFF-49B1-A4FC-2FFBD4E573EF}" type="pres">
      <dgm:prSet presAssocID="{9FE03823-21DC-4F6C-9F96-9F88CD47FF5B}" presName="negativeSpace" presStyleCnt="0"/>
      <dgm:spPr/>
    </dgm:pt>
    <dgm:pt modelId="{CE8C7E1F-7BF1-4BCD-954E-ECB32A3EE613}" type="pres">
      <dgm:prSet presAssocID="{9FE03823-21DC-4F6C-9F96-9F88CD47FF5B}" presName="childText" presStyleLbl="conFgAcc1" presStyleIdx="3" presStyleCnt="4">
        <dgm:presLayoutVars>
          <dgm:bulletEnabled val="1"/>
        </dgm:presLayoutVars>
      </dgm:prSet>
      <dgm:spPr/>
    </dgm:pt>
  </dgm:ptLst>
  <dgm:cxnLst>
    <dgm:cxn modelId="{2D93BBBE-7B79-4C55-AD4B-33932F42A24E}" srcId="{FEE1572F-C765-4088-9A25-CE86A196D006}" destId="{29D2EF61-F79E-4FF1-AAB9-6A7E74314D2A}" srcOrd="0" destOrd="0" parTransId="{5722C3DF-162E-4EED-BF79-0B559171BEC8}" sibTransId="{2F092C7A-17C4-4DEB-897F-97B85EAA4239}"/>
    <dgm:cxn modelId="{6964A4FE-C1BF-4090-AC70-C6E159540299}" type="presOf" srcId="{29D2EF61-F79E-4FF1-AAB9-6A7E74314D2A}" destId="{4E951593-E7FB-4DBD-8742-E80D491618FB}" srcOrd="0" destOrd="0" presId="urn:microsoft.com/office/officeart/2005/8/layout/list1"/>
    <dgm:cxn modelId="{C35B92F3-DD47-46DC-A640-6593D6ADA81E}" type="presOf" srcId="{40404B10-ED0A-46DE-9062-F6591B4F413E}" destId="{D760D685-3B47-48DC-A8B1-EC7222D713C0}" srcOrd="0" destOrd="0" presId="urn:microsoft.com/office/officeart/2005/8/layout/list1"/>
    <dgm:cxn modelId="{062DE6A7-C5E4-43CB-9C76-46C43453EE70}" type="presOf" srcId="{29D2EF61-F79E-4FF1-AAB9-6A7E74314D2A}" destId="{06149707-36FD-4E27-A137-631A2819F915}" srcOrd="1" destOrd="0" presId="urn:microsoft.com/office/officeart/2005/8/layout/list1"/>
    <dgm:cxn modelId="{0E194905-2802-463E-A98B-5D62AB90F807}" type="presOf" srcId="{9FE03823-21DC-4F6C-9F96-9F88CD47FF5B}" destId="{60DA9420-F9BF-4A3E-8519-FF1A4CB490B6}" srcOrd="0" destOrd="0" presId="urn:microsoft.com/office/officeart/2005/8/layout/list1"/>
    <dgm:cxn modelId="{5A74140F-0470-47C6-A368-2CA5D6935AE0}" type="presOf" srcId="{FEE1572F-C765-4088-9A25-CE86A196D006}" destId="{B8F69C09-DA76-4BD4-9480-EDC0B731F507}" srcOrd="0" destOrd="0" presId="urn:microsoft.com/office/officeart/2005/8/layout/list1"/>
    <dgm:cxn modelId="{00F971F1-0A27-42B2-8A21-FBDB2F3A3AAE}" srcId="{FEE1572F-C765-4088-9A25-CE86A196D006}" destId="{9FE03823-21DC-4F6C-9F96-9F88CD47FF5B}" srcOrd="3" destOrd="0" parTransId="{C460DAD0-13F6-4830-81C6-B7CE6A495F76}" sibTransId="{17A4FADF-09FC-4C0D-9F37-A80B7464D41D}"/>
    <dgm:cxn modelId="{C67A8056-B8B5-4E7D-81C8-7AC823E08DF0}" type="presOf" srcId="{A9C4CE1B-9E83-4DC2-B9A7-308CAE3D45FA}" destId="{AF38101E-665B-4322-9DAF-13FBBD739BFF}" srcOrd="0" destOrd="0" presId="urn:microsoft.com/office/officeart/2005/8/layout/list1"/>
    <dgm:cxn modelId="{8E0E6B4A-7A84-4283-9085-C1752F7E9B30}" srcId="{FEE1572F-C765-4088-9A25-CE86A196D006}" destId="{40404B10-ED0A-46DE-9062-F6591B4F413E}" srcOrd="1" destOrd="0" parTransId="{4ED9D5A1-EFAF-4A61-B063-36595F6CDC53}" sibTransId="{26CC42ED-8C26-46AE-ACD3-D0342D80F08E}"/>
    <dgm:cxn modelId="{4514E816-B5E6-41BF-B9D0-00E2AC4AA55C}" type="presOf" srcId="{A9C4CE1B-9E83-4DC2-B9A7-308CAE3D45FA}" destId="{32A81C9A-5D57-4911-BF3E-29228DAB3DFD}" srcOrd="1" destOrd="0" presId="urn:microsoft.com/office/officeart/2005/8/layout/list1"/>
    <dgm:cxn modelId="{E35A5443-7087-41E1-9DA3-9752C63C960C}" type="presOf" srcId="{40404B10-ED0A-46DE-9062-F6591B4F413E}" destId="{6F631E47-97F1-49A6-846E-90E27F4A90F6}" srcOrd="1" destOrd="0" presId="urn:microsoft.com/office/officeart/2005/8/layout/list1"/>
    <dgm:cxn modelId="{8182DAA6-3CF4-4AD8-ADB7-53255F4B949F}" type="presOf" srcId="{9FE03823-21DC-4F6C-9F96-9F88CD47FF5B}" destId="{D2422457-A6C7-4247-94EF-566F3AEBEBF3}" srcOrd="1" destOrd="0" presId="urn:microsoft.com/office/officeart/2005/8/layout/list1"/>
    <dgm:cxn modelId="{478BA700-383A-4CBE-B302-A24568EE1C6E}" srcId="{FEE1572F-C765-4088-9A25-CE86A196D006}" destId="{A9C4CE1B-9E83-4DC2-B9A7-308CAE3D45FA}" srcOrd="2" destOrd="0" parTransId="{A0BB4761-8445-4C2A-92FB-775BFEAFFE4C}" sibTransId="{841131BB-28A0-4065-86EF-D6077CBC3DE0}"/>
    <dgm:cxn modelId="{A3786564-2A9F-473F-AEE3-546F097150E4}" type="presParOf" srcId="{B8F69C09-DA76-4BD4-9480-EDC0B731F507}" destId="{06C4878C-1D19-4128-B208-B6BCC2DCF5C6}" srcOrd="0" destOrd="0" presId="urn:microsoft.com/office/officeart/2005/8/layout/list1"/>
    <dgm:cxn modelId="{F7858C17-745F-4252-A3B9-EB2E3FBFB13D}" type="presParOf" srcId="{06C4878C-1D19-4128-B208-B6BCC2DCF5C6}" destId="{4E951593-E7FB-4DBD-8742-E80D491618FB}" srcOrd="0" destOrd="0" presId="urn:microsoft.com/office/officeart/2005/8/layout/list1"/>
    <dgm:cxn modelId="{DEDF4500-9A57-4095-A5F2-80F9FB5DAFCE}" type="presParOf" srcId="{06C4878C-1D19-4128-B208-B6BCC2DCF5C6}" destId="{06149707-36FD-4E27-A137-631A2819F915}" srcOrd="1" destOrd="0" presId="urn:microsoft.com/office/officeart/2005/8/layout/list1"/>
    <dgm:cxn modelId="{65B3DE6F-D9C8-48DF-B106-12E566D360CA}" type="presParOf" srcId="{B8F69C09-DA76-4BD4-9480-EDC0B731F507}" destId="{E0D96CFD-4EE2-473A-BAE8-67A9FC40AF49}" srcOrd="1" destOrd="0" presId="urn:microsoft.com/office/officeart/2005/8/layout/list1"/>
    <dgm:cxn modelId="{C56E4DEF-75FF-4974-B4F3-4B168975A867}" type="presParOf" srcId="{B8F69C09-DA76-4BD4-9480-EDC0B731F507}" destId="{CF83D587-4373-4247-8002-3DA6D815F77F}" srcOrd="2" destOrd="0" presId="urn:microsoft.com/office/officeart/2005/8/layout/list1"/>
    <dgm:cxn modelId="{65C34B80-CAA6-4C6B-9498-73ADFD3F8232}" type="presParOf" srcId="{B8F69C09-DA76-4BD4-9480-EDC0B731F507}" destId="{4F54B2D7-32B5-483D-B366-C9E142AAF604}" srcOrd="3" destOrd="0" presId="urn:microsoft.com/office/officeart/2005/8/layout/list1"/>
    <dgm:cxn modelId="{8865F8F0-238E-4344-84E9-3671FD0E3DCD}" type="presParOf" srcId="{B8F69C09-DA76-4BD4-9480-EDC0B731F507}" destId="{554489DA-54B9-4AE7-939F-4D3BDC6E8728}" srcOrd="4" destOrd="0" presId="urn:microsoft.com/office/officeart/2005/8/layout/list1"/>
    <dgm:cxn modelId="{280864C1-41E4-4D12-A790-866A49CBE9D9}" type="presParOf" srcId="{554489DA-54B9-4AE7-939F-4D3BDC6E8728}" destId="{D760D685-3B47-48DC-A8B1-EC7222D713C0}" srcOrd="0" destOrd="0" presId="urn:microsoft.com/office/officeart/2005/8/layout/list1"/>
    <dgm:cxn modelId="{B9C8A4B0-6ABF-4A31-9D3E-63C4FCB251C3}" type="presParOf" srcId="{554489DA-54B9-4AE7-939F-4D3BDC6E8728}" destId="{6F631E47-97F1-49A6-846E-90E27F4A90F6}" srcOrd="1" destOrd="0" presId="urn:microsoft.com/office/officeart/2005/8/layout/list1"/>
    <dgm:cxn modelId="{7DE2B1E0-D701-4712-BE6F-FB98322AE657}" type="presParOf" srcId="{B8F69C09-DA76-4BD4-9480-EDC0B731F507}" destId="{9DA6958A-E22F-427F-B013-05D785C0D362}" srcOrd="5" destOrd="0" presId="urn:microsoft.com/office/officeart/2005/8/layout/list1"/>
    <dgm:cxn modelId="{8D8CF1C7-7F8F-41F1-8667-BBD2393AB31F}" type="presParOf" srcId="{B8F69C09-DA76-4BD4-9480-EDC0B731F507}" destId="{082D1152-93B5-475D-B1A4-C37BE0AB76F5}" srcOrd="6" destOrd="0" presId="urn:microsoft.com/office/officeart/2005/8/layout/list1"/>
    <dgm:cxn modelId="{DB8CD5D2-0A77-47B1-87EB-130243811A46}" type="presParOf" srcId="{B8F69C09-DA76-4BD4-9480-EDC0B731F507}" destId="{3C354687-042D-4358-AFFA-6F0FDABF0C2F}" srcOrd="7" destOrd="0" presId="urn:microsoft.com/office/officeart/2005/8/layout/list1"/>
    <dgm:cxn modelId="{2396D231-5D26-49B6-B515-7477668C8836}" type="presParOf" srcId="{B8F69C09-DA76-4BD4-9480-EDC0B731F507}" destId="{CD9E8F2A-8192-4EF5-9395-67F7234397B5}" srcOrd="8" destOrd="0" presId="urn:microsoft.com/office/officeart/2005/8/layout/list1"/>
    <dgm:cxn modelId="{1F1B1710-114E-4778-B82A-744BFCAA59B2}" type="presParOf" srcId="{CD9E8F2A-8192-4EF5-9395-67F7234397B5}" destId="{AF38101E-665B-4322-9DAF-13FBBD739BFF}" srcOrd="0" destOrd="0" presId="urn:microsoft.com/office/officeart/2005/8/layout/list1"/>
    <dgm:cxn modelId="{AF47245D-D832-435A-A2D4-9C12ACBDEA0D}" type="presParOf" srcId="{CD9E8F2A-8192-4EF5-9395-67F7234397B5}" destId="{32A81C9A-5D57-4911-BF3E-29228DAB3DFD}" srcOrd="1" destOrd="0" presId="urn:microsoft.com/office/officeart/2005/8/layout/list1"/>
    <dgm:cxn modelId="{CED0660D-181B-4BCB-ABA1-F65085F06976}" type="presParOf" srcId="{B8F69C09-DA76-4BD4-9480-EDC0B731F507}" destId="{79537AF6-CEEC-40F3-B4D8-E63E10257872}" srcOrd="9" destOrd="0" presId="urn:microsoft.com/office/officeart/2005/8/layout/list1"/>
    <dgm:cxn modelId="{D46446AB-DB3B-4DBB-844D-9D1E0CCCE841}" type="presParOf" srcId="{B8F69C09-DA76-4BD4-9480-EDC0B731F507}" destId="{39BEF71A-51EC-4C70-A4FE-87E7E38C2498}" srcOrd="10" destOrd="0" presId="urn:microsoft.com/office/officeart/2005/8/layout/list1"/>
    <dgm:cxn modelId="{675AF23D-DB10-4DFA-B4DF-D1C4E8D410A7}" type="presParOf" srcId="{B8F69C09-DA76-4BD4-9480-EDC0B731F507}" destId="{066ADAAA-A515-4968-86FD-EB1B30995AFD}" srcOrd="11" destOrd="0" presId="urn:microsoft.com/office/officeart/2005/8/layout/list1"/>
    <dgm:cxn modelId="{0D06BC2A-B97F-42D4-944C-0A12A24D75C8}" type="presParOf" srcId="{B8F69C09-DA76-4BD4-9480-EDC0B731F507}" destId="{60751B27-D70A-4D2E-B7A1-A4418F849B3E}" srcOrd="12" destOrd="0" presId="urn:microsoft.com/office/officeart/2005/8/layout/list1"/>
    <dgm:cxn modelId="{50046AB8-C7E5-4A1E-AD26-6342F57DDFB4}" type="presParOf" srcId="{60751B27-D70A-4D2E-B7A1-A4418F849B3E}" destId="{60DA9420-F9BF-4A3E-8519-FF1A4CB490B6}" srcOrd="0" destOrd="0" presId="urn:microsoft.com/office/officeart/2005/8/layout/list1"/>
    <dgm:cxn modelId="{4344E593-6A09-4638-8228-80EB1402C7CB}" type="presParOf" srcId="{60751B27-D70A-4D2E-B7A1-A4418F849B3E}" destId="{D2422457-A6C7-4247-94EF-566F3AEBEBF3}" srcOrd="1" destOrd="0" presId="urn:microsoft.com/office/officeart/2005/8/layout/list1"/>
    <dgm:cxn modelId="{1D7D88B6-B2AD-475B-8234-E6B845FBDCEB}" type="presParOf" srcId="{B8F69C09-DA76-4BD4-9480-EDC0B731F507}" destId="{A295893F-6EFF-49B1-A4FC-2FFBD4E573EF}" srcOrd="13" destOrd="0" presId="urn:microsoft.com/office/officeart/2005/8/layout/list1"/>
    <dgm:cxn modelId="{F5A1B9C8-3E82-4B66-842E-99C1EC8505F4}" type="presParOf" srcId="{B8F69C09-DA76-4BD4-9480-EDC0B731F507}" destId="{CE8C7E1F-7BF1-4BCD-954E-ECB32A3EE61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wmf"/><Relationship Id="rId5" Type="http://schemas.openxmlformats.org/officeDocument/2006/relationships/image" Target="../media/image11.emf"/><Relationship Id="rId4"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17F93-11C8-4D59-8BF1-EE1850AB46D6}" type="datetimeFigureOut">
              <a:rPr lang="en-US" smtClean="0"/>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25195-2328-43E9-8025-89DB1F21BC4A}" type="slidenum">
              <a:rPr lang="en-US" smtClean="0"/>
              <a:t>‹#›</a:t>
            </a:fld>
            <a:endParaRPr lang="en-US"/>
          </a:p>
        </p:txBody>
      </p:sp>
    </p:spTree>
    <p:extLst>
      <p:ext uri="{BB962C8B-B14F-4D97-AF65-F5344CB8AC3E}">
        <p14:creationId xmlns:p14="http://schemas.microsoft.com/office/powerpoint/2010/main" val="314905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25195-2328-43E9-8025-89DB1F21BC4A}" type="slidenum">
              <a:rPr lang="en-US" smtClean="0"/>
              <a:t>5</a:t>
            </a:fld>
            <a:endParaRPr lang="en-US"/>
          </a:p>
        </p:txBody>
      </p:sp>
    </p:spTree>
    <p:extLst>
      <p:ext uri="{BB962C8B-B14F-4D97-AF65-F5344CB8AC3E}">
        <p14:creationId xmlns:p14="http://schemas.microsoft.com/office/powerpoint/2010/main" val="96267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E3B9A8-62BB-4C6D-A6AD-16939CFE4959}" type="slidenum">
              <a:rPr lang="en-GB" smtClean="0"/>
              <a:pPr eaLnBrk="1" hangingPunct="1"/>
              <a:t>67</a:t>
            </a:fld>
            <a:endParaRPr lang="en-GB" smtClean="0"/>
          </a:p>
        </p:txBody>
      </p:sp>
    </p:spTree>
    <p:extLst>
      <p:ext uri="{BB962C8B-B14F-4D97-AF65-F5344CB8AC3E}">
        <p14:creationId xmlns:p14="http://schemas.microsoft.com/office/powerpoint/2010/main" val="2572273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A2B29E-0230-4C61-BB4B-AE2D97C49DAC}" type="slidenum">
              <a:rPr lang="en-GB" smtClean="0"/>
              <a:pPr eaLnBrk="1" hangingPunct="1"/>
              <a:t>68</a:t>
            </a:fld>
            <a:endParaRPr lang="en-GB" smtClean="0"/>
          </a:p>
        </p:txBody>
      </p:sp>
    </p:spTree>
    <p:extLst>
      <p:ext uri="{BB962C8B-B14F-4D97-AF65-F5344CB8AC3E}">
        <p14:creationId xmlns:p14="http://schemas.microsoft.com/office/powerpoint/2010/main" val="421471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0E32C6-F7A9-422A-B404-740A32409E2C}" type="slidenum">
              <a:rPr lang="en-GB" smtClean="0"/>
              <a:pPr eaLnBrk="1" hangingPunct="1"/>
              <a:t>69</a:t>
            </a:fld>
            <a:endParaRPr lang="en-GB" smtClean="0"/>
          </a:p>
        </p:txBody>
      </p:sp>
    </p:spTree>
    <p:extLst>
      <p:ext uri="{BB962C8B-B14F-4D97-AF65-F5344CB8AC3E}">
        <p14:creationId xmlns:p14="http://schemas.microsoft.com/office/powerpoint/2010/main" val="374706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479E76-8BC1-438B-BE50-4463FF00BE64}" type="slidenum">
              <a:rPr lang="en-GB" smtClean="0"/>
              <a:pPr eaLnBrk="1" hangingPunct="1"/>
              <a:t>70</a:t>
            </a:fld>
            <a:endParaRPr lang="en-GB" smtClean="0"/>
          </a:p>
        </p:txBody>
      </p:sp>
    </p:spTree>
    <p:extLst>
      <p:ext uri="{BB962C8B-B14F-4D97-AF65-F5344CB8AC3E}">
        <p14:creationId xmlns:p14="http://schemas.microsoft.com/office/powerpoint/2010/main" val="172804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68D998-0E36-4B37-B793-422B097326DE}" type="slidenum">
              <a:rPr lang="en-GB" smtClean="0"/>
              <a:pPr eaLnBrk="1" hangingPunct="1"/>
              <a:t>73</a:t>
            </a:fld>
            <a:endParaRPr lang="en-GB" smtClean="0"/>
          </a:p>
        </p:txBody>
      </p:sp>
    </p:spTree>
    <p:extLst>
      <p:ext uri="{BB962C8B-B14F-4D97-AF65-F5344CB8AC3E}">
        <p14:creationId xmlns:p14="http://schemas.microsoft.com/office/powerpoint/2010/main" val="392212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71338D-DE9C-48C8-A478-CE9D7CB8B4F5}" type="slidenum">
              <a:rPr lang="en-GB" smtClean="0"/>
              <a:pPr eaLnBrk="1" hangingPunct="1"/>
              <a:t>74</a:t>
            </a:fld>
            <a:endParaRPr lang="en-GB" smtClean="0"/>
          </a:p>
        </p:txBody>
      </p:sp>
    </p:spTree>
    <p:extLst>
      <p:ext uri="{BB962C8B-B14F-4D97-AF65-F5344CB8AC3E}">
        <p14:creationId xmlns:p14="http://schemas.microsoft.com/office/powerpoint/2010/main" val="373688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5CD400-F832-4248-B599-36CF08CC185C}" type="slidenum">
              <a:rPr lang="en-GB" smtClean="0"/>
              <a:pPr eaLnBrk="1" hangingPunct="1"/>
              <a:t>75</a:t>
            </a:fld>
            <a:endParaRPr lang="en-GB" smtClean="0"/>
          </a:p>
        </p:txBody>
      </p:sp>
    </p:spTree>
    <p:extLst>
      <p:ext uri="{BB962C8B-B14F-4D97-AF65-F5344CB8AC3E}">
        <p14:creationId xmlns:p14="http://schemas.microsoft.com/office/powerpoint/2010/main" val="415544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BC9FFC-0F84-4FA7-99BB-EFA78A4C56E4}" type="slidenum">
              <a:rPr lang="en-GB" smtClean="0"/>
              <a:pPr eaLnBrk="1" hangingPunct="1"/>
              <a:t>76</a:t>
            </a:fld>
            <a:endParaRPr lang="en-GB" smtClean="0"/>
          </a:p>
        </p:txBody>
      </p:sp>
    </p:spTree>
    <p:extLst>
      <p:ext uri="{BB962C8B-B14F-4D97-AF65-F5344CB8AC3E}">
        <p14:creationId xmlns:p14="http://schemas.microsoft.com/office/powerpoint/2010/main" val="4254015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4F8A25-74CD-44A8-8897-CB8A6E79E2C4}" type="slidenum">
              <a:rPr lang="en-GB" smtClean="0"/>
              <a:pPr eaLnBrk="1" hangingPunct="1"/>
              <a:t>77</a:t>
            </a:fld>
            <a:endParaRPr lang="en-GB" smtClean="0"/>
          </a:p>
        </p:txBody>
      </p:sp>
    </p:spTree>
    <p:extLst>
      <p:ext uri="{BB962C8B-B14F-4D97-AF65-F5344CB8AC3E}">
        <p14:creationId xmlns:p14="http://schemas.microsoft.com/office/powerpoint/2010/main" val="211621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28AA4E-1E4A-4D9E-A114-7BD1E926E10A}" type="slidenum">
              <a:rPr lang="en-GB" smtClean="0"/>
              <a:pPr eaLnBrk="1" hangingPunct="1"/>
              <a:t>78</a:t>
            </a:fld>
            <a:endParaRPr lang="en-GB" smtClean="0"/>
          </a:p>
        </p:txBody>
      </p:sp>
    </p:spTree>
    <p:extLst>
      <p:ext uri="{BB962C8B-B14F-4D97-AF65-F5344CB8AC3E}">
        <p14:creationId xmlns:p14="http://schemas.microsoft.com/office/powerpoint/2010/main" val="45588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7DFE2-40E6-4F75-80F4-CA310FAD9E6C}" type="slidenum">
              <a:rPr lang="en-US"/>
              <a:pPr/>
              <a:t>13</a:t>
            </a:fld>
            <a:endParaRPr lang="en-US"/>
          </a:p>
        </p:txBody>
      </p:sp>
      <p:sp>
        <p:nvSpPr>
          <p:cNvPr id="18434"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8435"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2493238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B55C6E-517A-4FA1-9260-09C65B052EFD}" type="slidenum">
              <a:rPr lang="en-US" smtClean="0"/>
              <a:pPr eaLnBrk="1" hangingPunct="1"/>
              <a:t>79</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Introduction and assumptions</a:t>
            </a:r>
          </a:p>
        </p:txBody>
      </p:sp>
    </p:spTree>
    <p:extLst>
      <p:ext uri="{BB962C8B-B14F-4D97-AF65-F5344CB8AC3E}">
        <p14:creationId xmlns:p14="http://schemas.microsoft.com/office/powerpoint/2010/main" val="1416051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C22529-675B-476B-A77E-8ECEAFC765A0}" type="slidenum">
              <a:rPr lang="en-GB" smtClean="0"/>
              <a:pPr eaLnBrk="1" hangingPunct="1"/>
              <a:t>80</a:t>
            </a:fld>
            <a:endParaRPr lang="en-GB" smtClean="0"/>
          </a:p>
        </p:txBody>
      </p:sp>
    </p:spTree>
    <p:extLst>
      <p:ext uri="{BB962C8B-B14F-4D97-AF65-F5344CB8AC3E}">
        <p14:creationId xmlns:p14="http://schemas.microsoft.com/office/powerpoint/2010/main" val="82627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D70858-1966-4B4B-A8F8-D4E0555764F1}" type="slidenum">
              <a:rPr lang="en-US" smtClean="0"/>
              <a:pPr eaLnBrk="1" hangingPunct="1"/>
              <a:t>81</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57382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0E6742-1CD8-4527-BE3B-891DC02FAD74}" type="slidenum">
              <a:rPr lang="en-US" smtClean="0"/>
              <a:pPr eaLnBrk="1" hangingPunct="1"/>
              <a:t>82</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Identify the entrance of Interbrew</a:t>
            </a:r>
          </a:p>
          <a:p>
            <a:r>
              <a:rPr lang="en-US" sz="2000" smtClean="0"/>
              <a:t>Coors now owns Carling</a:t>
            </a:r>
          </a:p>
        </p:txBody>
      </p:sp>
    </p:spTree>
    <p:extLst>
      <p:ext uri="{BB962C8B-B14F-4D97-AF65-F5344CB8AC3E}">
        <p14:creationId xmlns:p14="http://schemas.microsoft.com/office/powerpoint/2010/main" val="237812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CA758B-353B-403E-B3B0-6B80E3402B85}" type="slidenum">
              <a:rPr lang="en-US" smtClean="0"/>
              <a:pPr eaLnBrk="1" hangingPunct="1"/>
              <a:t>83</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-EoS recent industry restructuring suggests significant at the volume end. Withdrawl of Bass &amp;Whitbread may suggest MES has increased.Now 4 Big players</a:t>
            </a:r>
          </a:p>
          <a:p>
            <a:r>
              <a:rPr lang="en-US" sz="2000" smtClean="0"/>
              <a:t>-Significant see cost of acquisitions and estates of pub-owning companies</a:t>
            </a:r>
          </a:p>
          <a:p>
            <a:r>
              <a:rPr lang="en-US" sz="2000" smtClean="0"/>
              <a:t>-Probably not significant beyond brand loyalty</a:t>
            </a:r>
          </a:p>
          <a:p>
            <a:r>
              <a:rPr lang="en-US" sz="2000" smtClean="0"/>
              <a:t>- decline of tied houses almost replaced by pub-owning companies, Supermarkets now dominate off-trade, access for micro breweries improved</a:t>
            </a:r>
          </a:p>
          <a:p>
            <a:r>
              <a:rPr lang="en-US" sz="2000" smtClean="0"/>
              <a:t>-  fewer large players but oversupply remains </a:t>
            </a:r>
          </a:p>
          <a:p>
            <a:r>
              <a:rPr lang="en-US" sz="2000" smtClean="0"/>
              <a:t>pub -owning companies price war</a:t>
            </a:r>
          </a:p>
        </p:txBody>
      </p:sp>
    </p:spTree>
    <p:extLst>
      <p:ext uri="{BB962C8B-B14F-4D97-AF65-F5344CB8AC3E}">
        <p14:creationId xmlns:p14="http://schemas.microsoft.com/office/powerpoint/2010/main" val="407747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00177F-DEB9-4866-8A4A-69F8E574834A}" type="slidenum">
              <a:rPr lang="en-US" smtClean="0"/>
              <a:pPr eaLnBrk="1" hangingPunct="1"/>
              <a:t>84</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t>
            </a:r>
            <a:r>
              <a:rPr lang="en-US" sz="2000" smtClean="0"/>
              <a:t>other consumers of the leisure spend, entertainment, other ‘rush’ products, soft drugs, a healthy lifestyle</a:t>
            </a:r>
          </a:p>
          <a:p>
            <a:endParaRPr lang="en-US" sz="2000" smtClean="0"/>
          </a:p>
          <a:p>
            <a:r>
              <a:rPr lang="en-US" sz="2000" smtClean="0"/>
              <a:t>Depends on your addiction</a:t>
            </a:r>
            <a:endParaRPr lang="en-US" smtClean="0"/>
          </a:p>
        </p:txBody>
      </p:sp>
    </p:spTree>
    <p:extLst>
      <p:ext uri="{BB962C8B-B14F-4D97-AF65-F5344CB8AC3E}">
        <p14:creationId xmlns:p14="http://schemas.microsoft.com/office/powerpoint/2010/main" val="2736232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16266F-AD2E-4A11-B7F7-2B69B16DE5C7}" type="slidenum">
              <a:rPr lang="en-US" smtClean="0"/>
              <a:pPr eaLnBrk="1" hangingPunct="1"/>
              <a:t>85</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Essentially water and agricultural products</a:t>
            </a:r>
          </a:p>
        </p:txBody>
      </p:sp>
    </p:spTree>
    <p:extLst>
      <p:ext uri="{BB962C8B-B14F-4D97-AF65-F5344CB8AC3E}">
        <p14:creationId xmlns:p14="http://schemas.microsoft.com/office/powerpoint/2010/main" val="4092639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CE2965-01D5-4E4E-846B-E789063787BA}" type="slidenum">
              <a:rPr lang="en-US" smtClean="0"/>
              <a:pPr eaLnBrk="1" hangingPunct="1"/>
              <a:t>86</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Water and to a large extent grain tend to be undifferentiated</a:t>
            </a:r>
          </a:p>
          <a:p>
            <a:endParaRPr lang="en-US" sz="2000" smtClean="0"/>
          </a:p>
          <a:p>
            <a:r>
              <a:rPr lang="en-US" sz="2000" smtClean="0"/>
              <a:t>Brewing does consume great quantities but agric fragmented and water more competitive than in the past</a:t>
            </a:r>
          </a:p>
        </p:txBody>
      </p:sp>
    </p:spTree>
    <p:extLst>
      <p:ext uri="{BB962C8B-B14F-4D97-AF65-F5344CB8AC3E}">
        <p14:creationId xmlns:p14="http://schemas.microsoft.com/office/powerpoint/2010/main" val="1470277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24C580-E21A-464F-8F51-79752CD93059}" type="slidenum">
              <a:rPr lang="en-US" smtClean="0"/>
              <a:pPr eaLnBrk="1" hangingPunct="1"/>
              <a:t>87</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Equally balanced at the moment</a:t>
            </a:r>
          </a:p>
          <a:p>
            <a:r>
              <a:rPr lang="en-US" sz="2000" smtClean="0"/>
              <a:t>- have tried hard through advertising and branding to prevent this</a:t>
            </a:r>
          </a:p>
          <a:p>
            <a:r>
              <a:rPr lang="en-US" sz="2000" smtClean="0"/>
              <a:t>- no real sign of this yet even with the larger pub-owners Competition rules?</a:t>
            </a:r>
          </a:p>
          <a:p>
            <a:r>
              <a:rPr lang="en-US" sz="2000" smtClean="0"/>
              <a:t>Competition  rules</a:t>
            </a:r>
          </a:p>
          <a:p>
            <a:endParaRPr lang="en-US" sz="2000" smtClean="0"/>
          </a:p>
        </p:txBody>
      </p:sp>
    </p:spTree>
    <p:extLst>
      <p:ext uri="{BB962C8B-B14F-4D97-AF65-F5344CB8AC3E}">
        <p14:creationId xmlns:p14="http://schemas.microsoft.com/office/powerpoint/2010/main" val="4246314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8B7D63-F1FB-4365-9F7D-AC5AD6B87C01}" type="slidenum">
              <a:rPr lang="en-US" smtClean="0"/>
              <a:pPr eaLnBrk="1" hangingPunct="1"/>
              <a:t>88</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There has been considerable upheaval the dust is still settling, more concentrated</a:t>
            </a:r>
          </a:p>
          <a:p>
            <a:r>
              <a:rPr lang="en-US" sz="2000" smtClean="0"/>
              <a:t>lack of growth likely to increase rivalry in the future</a:t>
            </a:r>
          </a:p>
        </p:txBody>
      </p:sp>
    </p:spTree>
    <p:extLst>
      <p:ext uri="{BB962C8B-B14F-4D97-AF65-F5344CB8AC3E}">
        <p14:creationId xmlns:p14="http://schemas.microsoft.com/office/powerpoint/2010/main" val="95108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6DE0C-9EB6-47EC-A6CB-D02EF1E4A958}" type="slidenum">
              <a:rPr lang="en-US"/>
              <a:pPr/>
              <a:t>14</a:t>
            </a:fld>
            <a:endParaRPr lang="en-US"/>
          </a:p>
        </p:txBody>
      </p:sp>
      <p:sp>
        <p:nvSpPr>
          <p:cNvPr id="20482"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0483"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501400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205F25-8F30-4CB6-B99B-D37281968061}" type="slidenum">
              <a:rPr lang="en-US" smtClean="0"/>
              <a:pPr eaLnBrk="1" hangingPunct="1"/>
              <a:t>89</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Examples of substitutability</a:t>
            </a:r>
          </a:p>
          <a:p>
            <a:endParaRPr lang="en-US" sz="2000" smtClean="0"/>
          </a:p>
          <a:p>
            <a:r>
              <a:rPr lang="en-US" sz="2000" smtClean="0"/>
              <a:t>potentially low switching cost - supermarkets, pub-owners may be more dependent</a:t>
            </a:r>
          </a:p>
        </p:txBody>
      </p:sp>
    </p:spTree>
    <p:extLst>
      <p:ext uri="{BB962C8B-B14F-4D97-AF65-F5344CB8AC3E}">
        <p14:creationId xmlns:p14="http://schemas.microsoft.com/office/powerpoint/2010/main" val="1385541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110222-027D-4E29-9146-8C022E33FFFB}" type="slidenum">
              <a:rPr lang="en-US" smtClean="0"/>
              <a:pPr eaLnBrk="1" hangingPunct="1"/>
              <a:t>90</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These are significant at the moment apart from the threat of international competition</a:t>
            </a:r>
          </a:p>
          <a:p>
            <a:r>
              <a:rPr lang="en-US" sz="2000" smtClean="0"/>
              <a:t>Significant in an industry with little growth, more powerful buyers and competition restriction - witness sale of Bass to interbrew</a:t>
            </a:r>
          </a:p>
        </p:txBody>
      </p:sp>
    </p:spTree>
    <p:extLst>
      <p:ext uri="{BB962C8B-B14F-4D97-AF65-F5344CB8AC3E}">
        <p14:creationId xmlns:p14="http://schemas.microsoft.com/office/powerpoint/2010/main" val="156259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CEE961-22A3-409A-A2EE-173843F6B6A7}" type="slidenum">
              <a:rPr lang="en-GB" smtClean="0"/>
              <a:pPr eaLnBrk="1" hangingPunct="1"/>
              <a:t>91</a:t>
            </a:fld>
            <a:endParaRPr lang="en-GB" smtClean="0"/>
          </a:p>
        </p:txBody>
      </p:sp>
    </p:spTree>
    <p:extLst>
      <p:ext uri="{BB962C8B-B14F-4D97-AF65-F5344CB8AC3E}">
        <p14:creationId xmlns:p14="http://schemas.microsoft.com/office/powerpoint/2010/main" val="738102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2E96F-35A7-4E85-B709-A38BCC0D15E0}" type="slidenum">
              <a:rPr lang="en-IE" altLang="en-US"/>
              <a:pPr/>
              <a:t>94</a:t>
            </a:fld>
            <a:endParaRPr lang="en-IE" altLang="en-US"/>
          </a:p>
        </p:txBody>
      </p:sp>
      <p:sp>
        <p:nvSpPr>
          <p:cNvPr id="12290" name="Rectangle 2"/>
          <p:cNvSpPr>
            <a:spLocks noGrp="1" noRot="1" noChangeAspect="1" noChangeArrowheads="1" noTextEdit="1"/>
          </p:cNvSpPr>
          <p:nvPr>
            <p:ph type="sldImg"/>
          </p:nvPr>
        </p:nvSpPr>
        <p:spPr>
          <a:xfrm>
            <a:off x="1144588" y="687388"/>
            <a:ext cx="4568825" cy="3425825"/>
          </a:xfrm>
          <a:ln w="12700" cap="flat"/>
        </p:spPr>
      </p:sp>
      <p:sp>
        <p:nvSpPr>
          <p:cNvPr id="12291" name="Rectangle 3"/>
          <p:cNvSpPr>
            <a:spLocks noGrp="1" noChangeArrowheads="1"/>
          </p:cNvSpPr>
          <p:nvPr>
            <p:ph type="body" idx="1"/>
          </p:nvPr>
        </p:nvSpPr>
        <p:spPr>
          <a:xfrm>
            <a:off x="914400" y="4343400"/>
            <a:ext cx="5029200" cy="4114800"/>
          </a:xfrm>
          <a:ln/>
        </p:spPr>
        <p:txBody>
          <a:bodyPr lIns="92075" tIns="46038" rIns="92075" bIns="46038"/>
          <a:lstStyle/>
          <a:p>
            <a:endParaRPr lang="en-US" altLang="en-US"/>
          </a:p>
        </p:txBody>
      </p:sp>
    </p:spTree>
    <p:extLst>
      <p:ext uri="{BB962C8B-B14F-4D97-AF65-F5344CB8AC3E}">
        <p14:creationId xmlns:p14="http://schemas.microsoft.com/office/powerpoint/2010/main" val="3383286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67687-B66A-46FE-8D23-74FEA53AE163}" type="slidenum">
              <a:rPr lang="en-IE" altLang="en-US"/>
              <a:pPr/>
              <a:t>97</a:t>
            </a:fld>
            <a:endParaRPr lang="en-IE" altLang="en-US"/>
          </a:p>
        </p:txBody>
      </p:sp>
      <p:sp>
        <p:nvSpPr>
          <p:cNvPr id="31746" name="Rectangle 2"/>
          <p:cNvSpPr>
            <a:spLocks noGrp="1" noRot="1" noChangeAspect="1" noChangeArrowheads="1" noTextEdit="1"/>
          </p:cNvSpPr>
          <p:nvPr>
            <p:ph type="sldImg"/>
          </p:nvPr>
        </p:nvSpPr>
        <p:spPr>
          <a:xfrm>
            <a:off x="1144588" y="687388"/>
            <a:ext cx="4568825" cy="3425825"/>
          </a:xfrm>
          <a:ln w="12700" cap="flat"/>
        </p:spPr>
      </p:sp>
      <p:sp>
        <p:nvSpPr>
          <p:cNvPr id="31747" name="Rectangle 3"/>
          <p:cNvSpPr>
            <a:spLocks noGrp="1" noChangeArrowheads="1"/>
          </p:cNvSpPr>
          <p:nvPr>
            <p:ph type="body" idx="1"/>
          </p:nvPr>
        </p:nvSpPr>
        <p:spPr>
          <a:xfrm>
            <a:off x="914400" y="4343400"/>
            <a:ext cx="5029200" cy="4114800"/>
          </a:xfrm>
          <a:ln/>
        </p:spPr>
        <p:txBody>
          <a:bodyPr lIns="92075" tIns="46038" rIns="92075" bIns="46038"/>
          <a:lstStyle/>
          <a:p>
            <a:endParaRPr lang="en-US" altLang="en-US"/>
          </a:p>
        </p:txBody>
      </p:sp>
    </p:spTree>
    <p:extLst>
      <p:ext uri="{BB962C8B-B14F-4D97-AF65-F5344CB8AC3E}">
        <p14:creationId xmlns:p14="http://schemas.microsoft.com/office/powerpoint/2010/main" val="292412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25E64C-0DB9-48F7-AEB3-C31C8BEFB328}" type="slidenum">
              <a:rPr lang="en-GB" smtClean="0"/>
              <a:pPr eaLnBrk="1" hangingPunct="1"/>
              <a:t>99</a:t>
            </a:fld>
            <a:endParaRPr lang="en-GB" smtClean="0"/>
          </a:p>
        </p:txBody>
      </p:sp>
    </p:spTree>
    <p:extLst>
      <p:ext uri="{BB962C8B-B14F-4D97-AF65-F5344CB8AC3E}">
        <p14:creationId xmlns:p14="http://schemas.microsoft.com/office/powerpoint/2010/main" val="258651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1F693-ED92-4330-8366-224C8D8AC7CE}" type="slidenum">
              <a:rPr lang="en-US" altLang="en-US"/>
              <a:pPr/>
              <a:t>107</a:t>
            </a:fld>
            <a:endParaRPr lang="en-US" altLang="en-US"/>
          </a:p>
        </p:txBody>
      </p:sp>
      <p:sp>
        <p:nvSpPr>
          <p:cNvPr id="165890" name="Rectangle 2"/>
          <p:cNvSpPr>
            <a:spLocks noRot="1" noChangeArrowheads="1" noTextEdit="1"/>
          </p:cNvSpPr>
          <p:nvPr>
            <p:ph type="sldImg"/>
          </p:nvPr>
        </p:nvSpPr>
        <p:spPr>
          <a:xfrm>
            <a:off x="1181100" y="698500"/>
            <a:ext cx="4637088" cy="3478213"/>
          </a:xfrm>
          <a:ln w="12700" cap="flat"/>
        </p:spPr>
      </p:sp>
      <p:sp>
        <p:nvSpPr>
          <p:cNvPr id="165891" name="Rectangle 3"/>
          <p:cNvSpPr>
            <a:spLocks noGrp="1" noChangeArrowheads="1"/>
          </p:cNvSpPr>
          <p:nvPr>
            <p:ph type="body" idx="1"/>
          </p:nvPr>
        </p:nvSpPr>
        <p:spPr>
          <a:xfrm>
            <a:off x="935038" y="4411663"/>
            <a:ext cx="5127625" cy="4173537"/>
          </a:xfrm>
          <a:solidFill>
            <a:srgbClr val="FFFFFF"/>
          </a:solidFill>
          <a:ln w="12700" cap="flat">
            <a:solidFill>
              <a:srgbClr val="000000"/>
            </a:solidFill>
            <a:miter lim="800000"/>
            <a:headEnd/>
            <a:tailEnd/>
          </a:ln>
        </p:spPr>
        <p:txBody>
          <a:bodyPr lIns="93677" tIns="46839" rIns="93677" bIns="46839"/>
          <a:lstStyle/>
          <a:p>
            <a:endParaRPr lang="en-US" altLang="en-US"/>
          </a:p>
        </p:txBody>
      </p:sp>
    </p:spTree>
    <p:extLst>
      <p:ext uri="{BB962C8B-B14F-4D97-AF65-F5344CB8AC3E}">
        <p14:creationId xmlns:p14="http://schemas.microsoft.com/office/powerpoint/2010/main" val="691262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745A9-C6A0-4B47-9E81-F61C5ABBC083}" type="slidenum">
              <a:rPr lang="en-US" altLang="en-US"/>
              <a:pPr/>
              <a:t>108</a:t>
            </a:fld>
            <a:endParaRPr lang="en-US" altLang="en-US"/>
          </a:p>
        </p:txBody>
      </p:sp>
      <p:sp>
        <p:nvSpPr>
          <p:cNvPr id="169986" name="Rectangle 2"/>
          <p:cNvSpPr>
            <a:spLocks noRot="1" noChangeArrowheads="1" noTextEdit="1"/>
          </p:cNvSpPr>
          <p:nvPr>
            <p:ph type="sldImg"/>
          </p:nvPr>
        </p:nvSpPr>
        <p:spPr>
          <a:xfrm>
            <a:off x="1181100" y="698500"/>
            <a:ext cx="4637088" cy="3478213"/>
          </a:xfrm>
          <a:ln w="12700" cap="flat"/>
        </p:spPr>
      </p:sp>
      <p:sp>
        <p:nvSpPr>
          <p:cNvPr id="169987" name="Rectangle 3"/>
          <p:cNvSpPr>
            <a:spLocks noGrp="1" noChangeArrowheads="1"/>
          </p:cNvSpPr>
          <p:nvPr>
            <p:ph type="body" idx="1"/>
          </p:nvPr>
        </p:nvSpPr>
        <p:spPr>
          <a:xfrm>
            <a:off x="935038" y="4411663"/>
            <a:ext cx="5127625" cy="4173537"/>
          </a:xfrm>
          <a:solidFill>
            <a:srgbClr val="FFFFFF"/>
          </a:solidFill>
          <a:ln w="12700" cap="flat">
            <a:solidFill>
              <a:srgbClr val="000000"/>
            </a:solidFill>
            <a:miter lim="800000"/>
            <a:headEnd/>
            <a:tailEnd/>
          </a:ln>
        </p:spPr>
        <p:txBody>
          <a:bodyPr lIns="93677" tIns="46839" rIns="93677" bIns="46839"/>
          <a:lstStyle/>
          <a:p>
            <a:endParaRPr lang="en-US" altLang="en-US"/>
          </a:p>
        </p:txBody>
      </p:sp>
    </p:spTree>
    <p:extLst>
      <p:ext uri="{BB962C8B-B14F-4D97-AF65-F5344CB8AC3E}">
        <p14:creationId xmlns:p14="http://schemas.microsoft.com/office/powerpoint/2010/main" val="871115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59050-8B02-494C-93DE-A81362CEA298}" type="slidenum">
              <a:rPr lang="en-US" altLang="en-US"/>
              <a:pPr/>
              <a:t>109</a:t>
            </a:fld>
            <a:endParaRPr lang="en-US" altLang="en-US"/>
          </a:p>
        </p:txBody>
      </p:sp>
      <p:sp>
        <p:nvSpPr>
          <p:cNvPr id="190466" name="Rectangle 2"/>
          <p:cNvSpPr>
            <a:spLocks noRot="1" noChangeArrowheads="1" noTextEdit="1"/>
          </p:cNvSpPr>
          <p:nvPr>
            <p:ph type="sldImg"/>
          </p:nvPr>
        </p:nvSpPr>
        <p:spPr>
          <a:xfrm>
            <a:off x="1181100" y="698500"/>
            <a:ext cx="4637088" cy="3478213"/>
          </a:xfrm>
          <a:ln w="12700" cap="flat"/>
        </p:spPr>
      </p:sp>
      <p:sp>
        <p:nvSpPr>
          <p:cNvPr id="190467" name="Rectangle 3"/>
          <p:cNvSpPr>
            <a:spLocks noGrp="1" noChangeArrowheads="1"/>
          </p:cNvSpPr>
          <p:nvPr>
            <p:ph type="body" idx="1"/>
          </p:nvPr>
        </p:nvSpPr>
        <p:spPr>
          <a:xfrm>
            <a:off x="935038" y="4411663"/>
            <a:ext cx="5127625" cy="4173537"/>
          </a:xfrm>
          <a:solidFill>
            <a:srgbClr val="FFFFFF"/>
          </a:solidFill>
          <a:ln w="12700" cap="flat">
            <a:solidFill>
              <a:srgbClr val="000000"/>
            </a:solidFill>
            <a:miter lim="800000"/>
            <a:headEnd/>
            <a:tailEnd/>
          </a:ln>
        </p:spPr>
        <p:txBody>
          <a:bodyPr lIns="93677" tIns="46839" rIns="93677" bIns="46839"/>
          <a:lstStyle/>
          <a:p>
            <a:endParaRPr lang="en-US" altLang="en-US"/>
          </a:p>
        </p:txBody>
      </p:sp>
    </p:spTree>
    <p:extLst>
      <p:ext uri="{BB962C8B-B14F-4D97-AF65-F5344CB8AC3E}">
        <p14:creationId xmlns:p14="http://schemas.microsoft.com/office/powerpoint/2010/main" val="2398111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E63D9-C71F-4F11-94D8-BA047B2E5A28}" type="slidenum">
              <a:rPr lang="en-US" altLang="en-US"/>
              <a:pPr/>
              <a:t>111</a:t>
            </a:fld>
            <a:endParaRPr lang="en-US" altLang="en-US"/>
          </a:p>
        </p:txBody>
      </p:sp>
      <p:sp>
        <p:nvSpPr>
          <p:cNvPr id="198658" name="Rectangle 2"/>
          <p:cNvSpPr>
            <a:spLocks noRot="1" noChangeArrowheads="1" noTextEdit="1"/>
          </p:cNvSpPr>
          <p:nvPr>
            <p:ph type="sldImg"/>
          </p:nvPr>
        </p:nvSpPr>
        <p:spPr>
          <a:xfrm>
            <a:off x="1181100" y="698500"/>
            <a:ext cx="4637088" cy="3478213"/>
          </a:xfrm>
          <a:ln w="12700" cap="flat"/>
        </p:spPr>
      </p:sp>
      <p:sp>
        <p:nvSpPr>
          <p:cNvPr id="198659" name="Rectangle 3"/>
          <p:cNvSpPr>
            <a:spLocks noGrp="1" noChangeArrowheads="1"/>
          </p:cNvSpPr>
          <p:nvPr>
            <p:ph type="body" idx="1"/>
          </p:nvPr>
        </p:nvSpPr>
        <p:spPr>
          <a:xfrm>
            <a:off x="935038" y="4411663"/>
            <a:ext cx="5127625" cy="4173537"/>
          </a:xfrm>
          <a:solidFill>
            <a:srgbClr val="FFFFFF"/>
          </a:solidFill>
          <a:ln w="12700" cap="flat">
            <a:solidFill>
              <a:srgbClr val="000000"/>
            </a:solidFill>
            <a:miter lim="800000"/>
            <a:headEnd/>
            <a:tailEnd/>
          </a:ln>
        </p:spPr>
        <p:txBody>
          <a:bodyPr lIns="93677" tIns="46839" rIns="93677" bIns="46839"/>
          <a:lstStyle/>
          <a:p>
            <a:endParaRPr lang="en-US" altLang="en-US"/>
          </a:p>
        </p:txBody>
      </p:sp>
    </p:spTree>
    <p:extLst>
      <p:ext uri="{BB962C8B-B14F-4D97-AF65-F5344CB8AC3E}">
        <p14:creationId xmlns:p14="http://schemas.microsoft.com/office/powerpoint/2010/main" val="150080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E25195-2328-43E9-8025-89DB1F21BC4A}" type="slidenum">
              <a:rPr lang="en-US" smtClean="0"/>
              <a:t>15</a:t>
            </a:fld>
            <a:endParaRPr lang="en-US"/>
          </a:p>
        </p:txBody>
      </p:sp>
    </p:spTree>
    <p:extLst>
      <p:ext uri="{BB962C8B-B14F-4D97-AF65-F5344CB8AC3E}">
        <p14:creationId xmlns:p14="http://schemas.microsoft.com/office/powerpoint/2010/main" val="206343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287FF-B90B-4090-B5F8-7073FC99BB42}" type="slidenum">
              <a:rPr lang="en-US"/>
              <a:pPr/>
              <a:t>18</a:t>
            </a:fld>
            <a:endParaRPr lang="en-US"/>
          </a:p>
        </p:txBody>
      </p:sp>
      <p:sp>
        <p:nvSpPr>
          <p:cNvPr id="26626"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6627"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322415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4F5E0-6B8B-405F-A536-F58C7AE48D75}" type="slidenum">
              <a:rPr lang="en-US"/>
              <a:pPr/>
              <a:t>19</a:t>
            </a:fld>
            <a:endParaRPr lang="en-US"/>
          </a:p>
        </p:txBody>
      </p:sp>
      <p:sp>
        <p:nvSpPr>
          <p:cNvPr id="28674"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8675"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169706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4A2F6-4548-429C-9143-12D1E960C36F}" type="slidenum">
              <a:rPr lang="en-US"/>
              <a:pPr/>
              <a:t>20</a:t>
            </a:fld>
            <a:endParaRPr lang="en-US"/>
          </a:p>
        </p:txBody>
      </p:sp>
      <p:sp>
        <p:nvSpPr>
          <p:cNvPr id="30722"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30723"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298417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E50E855-9BE5-4BBF-A586-D393A1577C7E}" type="slidenum">
              <a:rPr lang="en-GB" altLang="en-US"/>
              <a:pPr/>
              <a:t>59</a:t>
            </a:fld>
            <a:endParaRPr lang="en-GB" altLang="en-US"/>
          </a:p>
        </p:txBody>
      </p:sp>
      <p:sp>
        <p:nvSpPr>
          <p:cNvPr id="39731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r>
              <a:rPr lang="en-US" altLang="en-US" sz="1000" i="1">
                <a:latin typeface="Times New Roman" panose="02020603050405020304" pitchFamily="18" charset="0"/>
              </a:rPr>
              <a:t>69</a:t>
            </a:r>
          </a:p>
        </p:txBody>
      </p:sp>
      <p:sp>
        <p:nvSpPr>
          <p:cNvPr id="39731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8" name="Rectangle 6"/>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7319"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GB" altLang="en-US"/>
          </a:p>
        </p:txBody>
      </p:sp>
    </p:spTree>
    <p:extLst>
      <p:ext uri="{BB962C8B-B14F-4D97-AF65-F5344CB8AC3E}">
        <p14:creationId xmlns:p14="http://schemas.microsoft.com/office/powerpoint/2010/main" val="2000487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048AEF-9F2D-4AD3-A8D5-857E357D0ECF}" type="slidenum">
              <a:rPr lang="en-GB" smtClean="0"/>
              <a:pPr eaLnBrk="1" hangingPunct="1"/>
              <a:t>66</a:t>
            </a:fld>
            <a:endParaRPr lang="en-GB" smtClean="0"/>
          </a:p>
        </p:txBody>
      </p:sp>
    </p:spTree>
    <p:extLst>
      <p:ext uri="{BB962C8B-B14F-4D97-AF65-F5344CB8AC3E}">
        <p14:creationId xmlns:p14="http://schemas.microsoft.com/office/powerpoint/2010/main" val="394768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238125" y="6569075"/>
            <a:ext cx="86423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800" smtClean="0">
                <a:solidFill>
                  <a:srgbClr val="000000"/>
                </a:solidFill>
                <a:cs typeface="Times New Roman" pitchFamily="18" charset="0"/>
              </a:rPr>
              <a:t>Johnson, Whittington and Scholes</a:t>
            </a:r>
            <a:r>
              <a:rPr lang="en-GB" sz="800" smtClean="0">
                <a:solidFill>
                  <a:srgbClr val="000000"/>
                </a:solidFill>
              </a:rPr>
              <a:t>, </a:t>
            </a:r>
            <a:r>
              <a:rPr lang="en-US" sz="800" i="1" smtClean="0">
                <a:solidFill>
                  <a:srgbClr val="000000"/>
                </a:solidFill>
                <a:cs typeface="Times New Roman" pitchFamily="18" charset="0"/>
              </a:rPr>
              <a:t>Exploring Strategy</a:t>
            </a:r>
            <a:r>
              <a:rPr lang="en-GB" sz="800" smtClean="0">
                <a:solidFill>
                  <a:srgbClr val="000000"/>
                </a:solidFill>
              </a:rPr>
              <a:t>, 9</a:t>
            </a:r>
            <a:r>
              <a:rPr lang="en-GB" sz="800" baseline="30000" smtClean="0">
                <a:solidFill>
                  <a:srgbClr val="000000"/>
                </a:solidFill>
              </a:rPr>
              <a:t>th</a:t>
            </a:r>
            <a:r>
              <a:rPr lang="en-GB" sz="800" smtClean="0">
                <a:solidFill>
                  <a:srgbClr val="000000"/>
                </a:solidFill>
              </a:rPr>
              <a:t> Edition, </a:t>
            </a:r>
            <a:r>
              <a:rPr lang="en-US" sz="800" smtClean="0">
                <a:solidFill>
                  <a:srgbClr val="000000"/>
                </a:solidFill>
              </a:rPr>
              <a:t>© Pearson Education Limited 2011</a:t>
            </a:r>
            <a:endParaRPr lang="en-GB" sz="800" smtClean="0">
              <a:solidFill>
                <a:srgbClr val="000000"/>
              </a:solidFill>
            </a:endParaRPr>
          </a:p>
        </p:txBody>
      </p:sp>
      <p:sp>
        <p:nvSpPr>
          <p:cNvPr id="6" name="Text Box 5"/>
          <p:cNvSpPr txBox="1">
            <a:spLocks noChangeArrowheads="1"/>
          </p:cNvSpPr>
          <p:nvPr userDrawn="1"/>
        </p:nvSpPr>
        <p:spPr bwMode="auto">
          <a:xfrm>
            <a:off x="0" y="0"/>
            <a:ext cx="8064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GB" sz="800" smtClean="0">
                <a:solidFill>
                  <a:srgbClr val="000000"/>
                </a:solidFill>
              </a:rPr>
              <a:t>Slide 1.</a:t>
            </a:r>
            <a:fld id="{3B6E6DC0-293A-41E7-B504-AA5613B5B7F5}" type="slidenum">
              <a:rPr lang="en-GB" sz="800" smtClean="0">
                <a:solidFill>
                  <a:srgbClr val="000000"/>
                </a:solidFill>
              </a:rPr>
              <a:pPr algn="ctr">
                <a:defRPr/>
              </a:pPr>
              <a:t>‹#›</a:t>
            </a:fld>
            <a:endParaRPr lang="en-GB" sz="800" smtClean="0">
              <a:solidFill>
                <a:srgbClr val="000000"/>
              </a:solidFill>
              <a:latin typeface="Times" pitchFamily="18" charset="0"/>
            </a:endParaRPr>
          </a:p>
        </p:txBody>
      </p:sp>
      <p:sp>
        <p:nvSpPr>
          <p:cNvPr id="2" name="Title 1"/>
          <p:cNvSpPr>
            <a:spLocks noGrp="1"/>
          </p:cNvSpPr>
          <p:nvPr>
            <p:ph type="title"/>
          </p:nvPr>
        </p:nvSpPr>
        <p:spPr>
          <a:xfrm>
            <a:off x="457200" y="471488"/>
            <a:ext cx="8229600" cy="7477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8624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IE"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IE"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E931DF9-CE15-46B7-BD0A-D3D3F343485F}" type="slidenum">
              <a:rPr lang="en-IE" altLang="en-US"/>
              <a:pPr/>
              <a:t>‹#›</a:t>
            </a:fld>
            <a:endParaRPr lang="en-IE" altLang="en-US"/>
          </a:p>
        </p:txBody>
      </p:sp>
    </p:spTree>
    <p:extLst>
      <p:ext uri="{BB962C8B-B14F-4D97-AF65-F5344CB8AC3E}">
        <p14:creationId xmlns:p14="http://schemas.microsoft.com/office/powerpoint/2010/main" val="423892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IE"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IE"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DE9ABA1-8A25-480E-8864-EB0921E7093B}" type="slidenum">
              <a:rPr lang="en-IE" altLang="en-US"/>
              <a:pPr/>
              <a:t>‹#›</a:t>
            </a:fld>
            <a:endParaRPr lang="en-IE" altLang="en-US"/>
          </a:p>
        </p:txBody>
      </p:sp>
    </p:spTree>
    <p:extLst>
      <p:ext uri="{BB962C8B-B14F-4D97-AF65-F5344CB8AC3E}">
        <p14:creationId xmlns:p14="http://schemas.microsoft.com/office/powerpoint/2010/main" val="101277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1/24/2017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pPr/>
              <a:t>1/24/2017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pPr/>
              <a:t>1/24/2017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pPr/>
              <a:t>1/24/2017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1/24/2017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1/24/2017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1/24/2017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1/24/2017</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3.emf"/><Relationship Id="rId3" Type="http://schemas.openxmlformats.org/officeDocument/2006/relationships/notesSlide" Target="../notesSlides/notesSlide3.xml"/><Relationship Id="rId7" Type="http://schemas.openxmlformats.org/officeDocument/2006/relationships/image" Target="../media/image8.emf"/><Relationship Id="rId12" Type="http://schemas.openxmlformats.org/officeDocument/2006/relationships/oleObject" Target="../embeddings/oleObject5.bin"/><Relationship Id="rId17" Type="http://schemas.openxmlformats.org/officeDocument/2006/relationships/oleObject" Target="../embeddings/oleObject8.bin"/><Relationship Id="rId2" Type="http://schemas.openxmlformats.org/officeDocument/2006/relationships/slideLayout" Target="../slideLayouts/slideLayout6.xml"/><Relationship Id="rId16"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emf"/><Relationship Id="rId5" Type="http://schemas.openxmlformats.org/officeDocument/2006/relationships/image" Target="../media/image7.emf"/><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emf"/><Relationship Id="rId1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dqwAZKrc6vw"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investopedia.com/terms/c/capm.as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investopedia.com/terms/w/wacc.asp"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708920"/>
            <a:ext cx="79928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Strategy and Management Control system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441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5" name="TextBox 2"/>
          <p:cNvSpPr txBox="1"/>
          <p:nvPr/>
        </p:nvSpPr>
        <p:spPr>
          <a:xfrm>
            <a:off x="469900" y="139700"/>
            <a:ext cx="8674100" cy="685800"/>
          </a:xfrm>
          <a:prstGeom prst="rect">
            <a:avLst/>
          </a:prstGeom>
          <a:noFill/>
        </p:spPr>
        <p:txBody>
          <a:bodyPr vert="horz" wrap="none" lIns="0" tIns="0" rIns="0" bIns="0" rtlCol="0">
            <a:spAutoFit/>
          </a:bodyPr>
          <a:lstStyle/>
          <a:p>
            <a:pPr>
              <a:lnSpc>
                <a:spcPts val="3265"/>
              </a:lnSpc>
            </a:pPr>
            <a:r>
              <a:rPr lang="en-CA" sz="3610" b="1" dirty="0" smtClean="0">
                <a:solidFill>
                  <a:srgbClr val="FF0000"/>
                </a:solidFill>
                <a:latin typeface="Times New Roman Bold"/>
                <a:cs typeface="Times New Roman Bold"/>
              </a:rPr>
              <a:t>What business are you in?</a:t>
            </a:r>
          </a:p>
          <a:p>
            <a:pPr>
              <a:lnSpc>
                <a:spcPts val="3265"/>
              </a:lnSpc>
            </a:pPr>
            <a:endParaRPr lang="en-CA" sz="3600" dirty="0">
              <a:solidFill>
                <a:srgbClr val="000000"/>
              </a:solidFill>
            </a:endParaRPr>
          </a:p>
        </p:txBody>
      </p:sp>
      <p:sp>
        <p:nvSpPr>
          <p:cNvPr id="3" name="TextBox 3"/>
          <p:cNvSpPr txBox="1"/>
          <p:nvPr/>
        </p:nvSpPr>
        <p:spPr>
          <a:xfrm>
            <a:off x="876300" y="800100"/>
            <a:ext cx="8267700" cy="1130300"/>
          </a:xfrm>
          <a:prstGeom prst="rect">
            <a:avLst/>
          </a:prstGeom>
          <a:noFill/>
        </p:spPr>
        <p:txBody>
          <a:bodyPr vert="horz" wrap="none" lIns="0" tIns="0" rIns="0" bIns="0" rtlCol="0">
            <a:spAutoFit/>
          </a:bodyPr>
          <a:lstStyle/>
          <a:p>
            <a:pPr>
              <a:lnSpc>
                <a:spcPts val="3800"/>
              </a:lnSpc>
              <a:tabLst>
                <a:tab pos="482600" algn="l"/>
              </a:tabLst>
            </a:pPr>
            <a:r>
              <a:rPr lang="en-CA" sz="3204" smtClean="0">
                <a:solidFill>
                  <a:srgbClr val="000000"/>
                </a:solidFill>
                <a:latin typeface="Times New Roman"/>
                <a:cs typeface="Times New Roman"/>
              </a:rPr>
              <a:t>If you want to travel from London to Manchester,</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000000"/>
                </a:solidFill>
                <a:latin typeface="Times New Roman"/>
                <a:cs typeface="Times New Roman"/>
              </a:rPr>
              <a:t>	you can choose from the train, coach, car or</a:t>
            </a:r>
          </a:p>
          <a:p>
            <a:pPr>
              <a:lnSpc>
                <a:spcPts val="3800"/>
              </a:lnSpc>
            </a:pPr>
            <a:endParaRPr lang="en-CA" sz="3204">
              <a:solidFill>
                <a:srgbClr val="000000"/>
              </a:solidFill>
            </a:endParaRPr>
          </a:p>
        </p:txBody>
      </p:sp>
      <p:sp>
        <p:nvSpPr>
          <p:cNvPr id="4" name="TextBox 4"/>
          <p:cNvSpPr txBox="1"/>
          <p:nvPr/>
        </p:nvSpPr>
        <p:spPr>
          <a:xfrm>
            <a:off x="838200" y="1790700"/>
            <a:ext cx="8305800" cy="609600"/>
          </a:xfrm>
          <a:prstGeom prst="rect">
            <a:avLst/>
          </a:prstGeom>
          <a:noFill/>
        </p:spPr>
        <p:txBody>
          <a:bodyPr vert="horz" wrap="none" lIns="0" tIns="0" rIns="0" bIns="0" rtlCol="0">
            <a:spAutoFit/>
          </a:bodyPr>
          <a:lstStyle/>
          <a:p>
            <a:pPr>
              <a:lnSpc>
                <a:spcPts val="3680"/>
              </a:lnSpc>
            </a:pPr>
            <a:r>
              <a:rPr lang="en-CA" sz="3206" smtClean="0">
                <a:solidFill>
                  <a:srgbClr val="000000"/>
                </a:solidFill>
                <a:latin typeface="Times New Roman"/>
                <a:cs typeface="Times New Roman"/>
              </a:rPr>
              <a:t>aeroplane, so what business should Ryanair be in?</a:t>
            </a:r>
          </a:p>
          <a:p>
            <a:pPr>
              <a:lnSpc>
                <a:spcPts val="3680"/>
              </a:lnSpc>
            </a:pPr>
            <a:endParaRPr lang="en-CA" sz="3206">
              <a:solidFill>
                <a:srgbClr val="00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438400"/>
            <a:ext cx="7543800" cy="2642445"/>
          </a:xfrm>
        </p:spPr>
        <p:txBody>
          <a:bodyPr>
            <a:normAutofit/>
          </a:bodyPr>
          <a:lstStyle/>
          <a:p>
            <a:pPr marL="0" indent="0" algn="ctr">
              <a:buNone/>
            </a:pPr>
            <a:r>
              <a:rPr lang="en-US" b="1" dirty="0" smtClean="0"/>
              <a:t>Strategy implementation and Management control system </a:t>
            </a:r>
            <a:endParaRPr lang="en-US" b="1" dirty="0"/>
          </a:p>
        </p:txBody>
      </p:sp>
    </p:spTree>
    <p:extLst>
      <p:ext uri="{BB962C8B-B14F-4D97-AF65-F5344CB8AC3E}">
        <p14:creationId xmlns:p14="http://schemas.microsoft.com/office/powerpoint/2010/main" val="31287773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1828800" y="1981200"/>
            <a:ext cx="6261100" cy="2052590"/>
          </a:xfrm>
        </p:spPr>
        <p:txBody>
          <a:bodyPr/>
          <a:lstStyle/>
          <a:p>
            <a:r>
              <a:rPr lang="en-US" altLang="en-US" dirty="0"/>
              <a:t>Strategy Implementation</a:t>
            </a:r>
          </a:p>
        </p:txBody>
      </p:sp>
    </p:spTree>
    <p:extLst>
      <p:ext uri="{BB962C8B-B14F-4D97-AF65-F5344CB8AC3E}">
        <p14:creationId xmlns:p14="http://schemas.microsoft.com/office/powerpoint/2010/main" val="48170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AutoShape 2"/>
          <p:cNvSpPr>
            <a:spLocks noGrp="1" noChangeArrowheads="1"/>
          </p:cNvSpPr>
          <p:nvPr>
            <p:ph type="title"/>
          </p:nvPr>
        </p:nvSpPr>
        <p:spPr>
          <a:xfrm>
            <a:off x="368300" y="383477"/>
            <a:ext cx="8242300" cy="1595967"/>
          </a:xfrm>
        </p:spPr>
        <p:txBody>
          <a:bodyPr/>
          <a:lstStyle/>
          <a:p>
            <a:r>
              <a:rPr lang="en-US" altLang="en-US" dirty="0"/>
              <a:t>Keys to Strategy Implementation</a:t>
            </a:r>
          </a:p>
        </p:txBody>
      </p:sp>
      <p:sp>
        <p:nvSpPr>
          <p:cNvPr id="210947" name="Rectangle 3"/>
          <p:cNvSpPr>
            <a:spLocks noGrp="1" noChangeArrowheads="1"/>
          </p:cNvSpPr>
          <p:nvPr>
            <p:ph type="body" idx="1"/>
          </p:nvPr>
        </p:nvSpPr>
        <p:spPr>
          <a:xfrm>
            <a:off x="762000" y="1996504"/>
            <a:ext cx="8229600" cy="2971800"/>
          </a:xfrm>
        </p:spPr>
        <p:txBody>
          <a:bodyPr/>
          <a:lstStyle/>
          <a:p>
            <a:r>
              <a:rPr lang="en-US" altLang="en-US" dirty="0"/>
              <a:t>Resources and competencies</a:t>
            </a:r>
          </a:p>
          <a:p>
            <a:r>
              <a:rPr lang="en-US" altLang="en-US" dirty="0"/>
              <a:t>Functional area sub-strategies</a:t>
            </a:r>
          </a:p>
          <a:p>
            <a:r>
              <a:rPr lang="en-US" altLang="en-US" dirty="0"/>
              <a:t>Specific decisions and actions</a:t>
            </a:r>
          </a:p>
          <a:p>
            <a:endParaRPr lang="en-US" altLang="en-US" dirty="0"/>
          </a:p>
        </p:txBody>
      </p:sp>
    </p:spTree>
    <p:extLst>
      <p:ext uri="{BB962C8B-B14F-4D97-AF65-F5344CB8AC3E}">
        <p14:creationId xmlns:p14="http://schemas.microsoft.com/office/powerpoint/2010/main" val="38264832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AutoShape 2"/>
          <p:cNvSpPr>
            <a:spLocks noGrp="1" noChangeArrowheads="1"/>
          </p:cNvSpPr>
          <p:nvPr>
            <p:ph type="title"/>
          </p:nvPr>
        </p:nvSpPr>
        <p:spPr>
          <a:xfrm>
            <a:off x="1371600" y="381000"/>
            <a:ext cx="6629400" cy="1595967"/>
          </a:xfrm>
        </p:spPr>
        <p:txBody>
          <a:bodyPr/>
          <a:lstStyle/>
          <a:p>
            <a:r>
              <a:rPr lang="en-US" altLang="en-US" sz="3200" dirty="0"/>
              <a:t>Resources and Competencies:</a:t>
            </a:r>
            <a:br>
              <a:rPr lang="en-US" altLang="en-US" sz="3200" dirty="0"/>
            </a:br>
            <a:r>
              <a:rPr lang="en-US" altLang="en-US" sz="3200" dirty="0"/>
              <a:t>Human Resources</a:t>
            </a:r>
          </a:p>
        </p:txBody>
      </p:sp>
      <p:sp>
        <p:nvSpPr>
          <p:cNvPr id="215043" name="Rectangle 3"/>
          <p:cNvSpPr>
            <a:spLocks noGrp="1" noChangeArrowheads="1"/>
          </p:cNvSpPr>
          <p:nvPr>
            <p:ph type="body" idx="1"/>
          </p:nvPr>
        </p:nvSpPr>
        <p:spPr>
          <a:xfrm>
            <a:off x="914400" y="2011086"/>
            <a:ext cx="8229600" cy="4267200"/>
          </a:xfrm>
        </p:spPr>
        <p:txBody>
          <a:bodyPr>
            <a:normAutofit fontScale="92500"/>
          </a:bodyPr>
          <a:lstStyle/>
          <a:p>
            <a:r>
              <a:rPr lang="en-US" altLang="en-US" dirty="0"/>
              <a:t>People possess competencies and carry out details of strategic plans</a:t>
            </a:r>
          </a:p>
          <a:p>
            <a:r>
              <a:rPr lang="en-US" altLang="en-US" dirty="0"/>
              <a:t>Personnel costs are high proportion of operating budget </a:t>
            </a:r>
          </a:p>
          <a:p>
            <a:r>
              <a:rPr lang="en-US" altLang="en-US" dirty="0"/>
              <a:t>Ensure enough people in the right places with the right competencies</a:t>
            </a:r>
          </a:p>
          <a:p>
            <a:r>
              <a:rPr lang="en-US" altLang="en-US" dirty="0"/>
              <a:t>Balance operational and strategic duties</a:t>
            </a:r>
          </a:p>
          <a:p>
            <a:r>
              <a:rPr lang="en-US" altLang="en-US" dirty="0"/>
              <a:t>Think of </a:t>
            </a:r>
            <a:r>
              <a:rPr lang="en-US" altLang="en-US" u="sng" dirty="0"/>
              <a:t>strategic</a:t>
            </a:r>
            <a:r>
              <a:rPr lang="en-US" altLang="en-US" dirty="0"/>
              <a:t> human resource management</a:t>
            </a:r>
          </a:p>
        </p:txBody>
      </p:sp>
    </p:spTree>
    <p:extLst>
      <p:ext uri="{BB962C8B-B14F-4D97-AF65-F5344CB8AC3E}">
        <p14:creationId xmlns:p14="http://schemas.microsoft.com/office/powerpoint/2010/main" val="1919679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AutoShape 2"/>
          <p:cNvSpPr>
            <a:spLocks noGrp="1" noChangeArrowheads="1"/>
          </p:cNvSpPr>
          <p:nvPr>
            <p:ph type="title"/>
          </p:nvPr>
        </p:nvSpPr>
        <p:spPr>
          <a:xfrm>
            <a:off x="1295400" y="381000"/>
            <a:ext cx="6629400" cy="1595967"/>
          </a:xfrm>
        </p:spPr>
        <p:txBody>
          <a:bodyPr/>
          <a:lstStyle/>
          <a:p>
            <a:r>
              <a:rPr lang="en-US" altLang="en-US" sz="3200" dirty="0"/>
              <a:t>Resources and Competencies:</a:t>
            </a:r>
            <a:br>
              <a:rPr lang="en-US" altLang="en-US" sz="3200" dirty="0"/>
            </a:br>
            <a:r>
              <a:rPr lang="en-US" altLang="en-US" sz="3200" dirty="0"/>
              <a:t>Organizational Structure</a:t>
            </a:r>
          </a:p>
        </p:txBody>
      </p:sp>
      <p:sp>
        <p:nvSpPr>
          <p:cNvPr id="216067" name="Rectangle 3"/>
          <p:cNvSpPr>
            <a:spLocks noGrp="1" noChangeArrowheads="1"/>
          </p:cNvSpPr>
          <p:nvPr>
            <p:ph type="body" idx="1"/>
          </p:nvPr>
        </p:nvSpPr>
        <p:spPr>
          <a:xfrm>
            <a:off x="609600" y="1976967"/>
            <a:ext cx="8229600" cy="4525962"/>
          </a:xfrm>
        </p:spPr>
        <p:txBody>
          <a:bodyPr>
            <a:normAutofit/>
          </a:bodyPr>
          <a:lstStyle/>
          <a:p>
            <a:r>
              <a:rPr lang="en-US" altLang="en-US" dirty="0" smtClean="0"/>
              <a:t>Formal </a:t>
            </a:r>
            <a:r>
              <a:rPr lang="en-US" altLang="en-US" dirty="0"/>
              <a:t>framework of departments, units, and groups into which people and the activities they perform are organized</a:t>
            </a:r>
          </a:p>
          <a:p>
            <a:r>
              <a:rPr lang="en-US" altLang="en-US" dirty="0"/>
              <a:t>Some structures are better suited to certain strategies than other structures</a:t>
            </a:r>
          </a:p>
          <a:p>
            <a:r>
              <a:rPr lang="en-US" altLang="en-US" dirty="0"/>
              <a:t>A carefully chosen structure can give an organization a sustainable competitive advantage</a:t>
            </a:r>
          </a:p>
        </p:txBody>
      </p:sp>
    </p:spTree>
    <p:extLst>
      <p:ext uri="{BB962C8B-B14F-4D97-AF65-F5344CB8AC3E}">
        <p14:creationId xmlns:p14="http://schemas.microsoft.com/office/powerpoint/2010/main" val="13607224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AutoShape 2"/>
          <p:cNvSpPr>
            <a:spLocks noGrp="1" noChangeArrowheads="1"/>
          </p:cNvSpPr>
          <p:nvPr>
            <p:ph type="title"/>
          </p:nvPr>
        </p:nvSpPr>
        <p:spPr/>
        <p:txBody>
          <a:bodyPr/>
          <a:lstStyle/>
          <a:p>
            <a:r>
              <a:rPr lang="en-US" altLang="en-US"/>
              <a:t>Problems with Tall Structures</a:t>
            </a:r>
          </a:p>
        </p:txBody>
      </p:sp>
      <p:sp>
        <p:nvSpPr>
          <p:cNvPr id="160771" name="Rectangle 3"/>
          <p:cNvSpPr>
            <a:spLocks noGrp="1" noChangeArrowheads="1"/>
          </p:cNvSpPr>
          <p:nvPr>
            <p:ph type="body" idx="1"/>
          </p:nvPr>
        </p:nvSpPr>
        <p:spPr>
          <a:xfrm>
            <a:off x="609600" y="2286000"/>
            <a:ext cx="7772400" cy="2209800"/>
          </a:xfrm>
        </p:spPr>
        <p:txBody>
          <a:bodyPr>
            <a:normAutofit fontScale="92500"/>
          </a:bodyPr>
          <a:lstStyle/>
          <a:p>
            <a:pPr marL="0" indent="0"/>
            <a:r>
              <a:rPr lang="en-US" altLang="en-US"/>
              <a:t>Principle of minimum chain of command</a:t>
            </a:r>
          </a:p>
          <a:p>
            <a:pPr marL="630238" lvl="1" indent="-346075"/>
            <a:r>
              <a:rPr lang="en-US" altLang="en-US"/>
              <a:t>Maintaining a hierarchy with the least number of levels of authority needed to achieve a strategy.</a:t>
            </a:r>
          </a:p>
          <a:p>
            <a:pPr marL="0" indent="0"/>
            <a:r>
              <a:rPr lang="en-US" altLang="en-US"/>
              <a:t>Sources of bureaucratic costs:</a:t>
            </a:r>
          </a:p>
        </p:txBody>
      </p:sp>
      <p:pic>
        <p:nvPicPr>
          <p:cNvPr id="160772" name="Picture 4" descr="1829F1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175125"/>
            <a:ext cx="6324600" cy="268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63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wipe(up)">
                                      <p:cBhvr>
                                        <p:cTn id="7" dur="5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AutoShape 2"/>
          <p:cNvSpPr>
            <a:spLocks noGrp="1" noChangeArrowheads="1"/>
          </p:cNvSpPr>
          <p:nvPr>
            <p:ph type="title"/>
          </p:nvPr>
        </p:nvSpPr>
        <p:spPr/>
        <p:txBody>
          <a:bodyPr/>
          <a:lstStyle/>
          <a:p>
            <a:r>
              <a:rPr lang="en-US" altLang="en-US"/>
              <a:t>Centralization or Decentralization</a:t>
            </a:r>
          </a:p>
        </p:txBody>
      </p:sp>
      <p:sp>
        <p:nvSpPr>
          <p:cNvPr id="161795" name="Rectangle 3"/>
          <p:cNvSpPr>
            <a:spLocks noGrp="1" noChangeArrowheads="1"/>
          </p:cNvSpPr>
          <p:nvPr>
            <p:ph type="body" idx="1"/>
          </p:nvPr>
        </p:nvSpPr>
        <p:spPr>
          <a:xfrm>
            <a:off x="1810413" y="2209800"/>
            <a:ext cx="6629400" cy="6319585"/>
          </a:xfrm>
        </p:spPr>
        <p:txBody>
          <a:bodyPr/>
          <a:lstStyle/>
          <a:p>
            <a:pPr marL="0" indent="0" algn="r"/>
            <a:r>
              <a:rPr lang="en-US" altLang="en-US" dirty="0"/>
              <a:t>Authority patterns in organizations:</a:t>
            </a:r>
          </a:p>
          <a:p>
            <a:pPr marL="630238" lvl="1" indent="-346075" algn="ctr"/>
            <a:r>
              <a:rPr lang="en-US" altLang="en-US" dirty="0"/>
              <a:t>Centralized</a:t>
            </a:r>
          </a:p>
          <a:p>
            <a:pPr marL="1262063" lvl="2" indent="-290513" algn="r"/>
            <a:r>
              <a:rPr lang="en-US" altLang="en-US" dirty="0"/>
              <a:t>Decision making retained in the </a:t>
            </a:r>
            <a:br>
              <a:rPr lang="en-US" altLang="en-US" dirty="0"/>
            </a:br>
            <a:r>
              <a:rPr lang="en-US" altLang="en-US" dirty="0"/>
              <a:t>hands of upper-level managers.</a:t>
            </a:r>
          </a:p>
          <a:p>
            <a:pPr marL="630238" lvl="1" indent="-346075" algn="r"/>
            <a:r>
              <a:rPr lang="en-US" altLang="en-US" dirty="0"/>
              <a:t>Decentralized			</a:t>
            </a:r>
          </a:p>
          <a:p>
            <a:pPr marL="1262063" lvl="2" indent="-290513" algn="r"/>
            <a:r>
              <a:rPr lang="en-US" altLang="en-US" dirty="0"/>
              <a:t>Decisions delegated to lower </a:t>
            </a:r>
            <a:br>
              <a:rPr lang="en-US" altLang="en-US" dirty="0"/>
            </a:br>
            <a:r>
              <a:rPr lang="en-US" altLang="en-US" dirty="0"/>
              <a:t>levels in the organization.</a:t>
            </a:r>
          </a:p>
        </p:txBody>
      </p:sp>
      <p:pic>
        <p:nvPicPr>
          <p:cNvPr id="161796" name="Picture 4" descr="bd0555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00" y="2438400"/>
            <a:ext cx="3733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577855"/>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wipe(left)">
                                      <p:cBhvr>
                                        <p:cTn id="7" dur="5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wipe(left)">
                                      <p:cBhvr>
                                        <p:cTn id="12" dur="500"/>
                                        <p:tgtEl>
                                          <p:spTgt spid="16179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animEffect transition="in" filter="wipe(left)">
                                      <p:cBhvr>
                                        <p:cTn id="15" dur="500"/>
                                        <p:tgtEl>
                                          <p:spTgt spid="16179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1795">
                                            <p:txEl>
                                              <p:pRg st="3" end="3"/>
                                            </p:txEl>
                                          </p:spTgt>
                                        </p:tgtEl>
                                        <p:attrNameLst>
                                          <p:attrName>style.visibility</p:attrName>
                                        </p:attrNameLst>
                                      </p:cBhvr>
                                      <p:to>
                                        <p:strVal val="visible"/>
                                      </p:to>
                                    </p:set>
                                    <p:animEffect transition="in" filter="wipe(left)">
                                      <p:cBhvr>
                                        <p:cTn id="20" dur="500"/>
                                        <p:tgtEl>
                                          <p:spTgt spid="161795">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1795">
                                            <p:txEl>
                                              <p:pRg st="4" end="4"/>
                                            </p:txEl>
                                          </p:spTgt>
                                        </p:tgtEl>
                                        <p:attrNameLst>
                                          <p:attrName>style.visibility</p:attrName>
                                        </p:attrNameLst>
                                      </p:cBhvr>
                                      <p:to>
                                        <p:strVal val="visible"/>
                                      </p:to>
                                    </p:set>
                                    <p:animEffect transition="in" filter="wipe(left)">
                                      <p:cBhvr>
                                        <p:cTn id="23" dur="500"/>
                                        <p:tgtEl>
                                          <p:spTgt spid="161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bldLvl="2"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72D72A5-822A-4BFE-906D-CA2AE6BEB200}" type="slidenum">
              <a:rPr lang="en-US" altLang="en-US"/>
              <a:pPr/>
              <a:t>107</a:t>
            </a:fld>
            <a:endParaRPr lang="en-US" altLang="en-US"/>
          </a:p>
        </p:txBody>
      </p:sp>
      <p:sp>
        <p:nvSpPr>
          <p:cNvPr id="164866" name="Rectangle 2"/>
          <p:cNvSpPr>
            <a:spLocks noGrp="1" noChangeArrowheads="1"/>
          </p:cNvSpPr>
          <p:nvPr>
            <p:ph type="body" idx="1"/>
          </p:nvPr>
        </p:nvSpPr>
        <p:spPr>
          <a:xfrm>
            <a:off x="762000" y="1143000"/>
            <a:ext cx="7772400" cy="4114800"/>
          </a:xfrm>
          <a:noFill/>
          <a:ln/>
        </p:spPr>
        <p:txBody>
          <a:bodyPr lIns="92075" tIns="46038" rIns="92075" bIns="46038" anchor="ctr"/>
          <a:lstStyle/>
          <a:p>
            <a:pPr marL="0" indent="0" algn="ctr">
              <a:buNone/>
            </a:pPr>
            <a:r>
              <a:rPr lang="en-US" altLang="en-US" b="1" dirty="0" smtClean="0">
                <a:solidFill>
                  <a:srgbClr val="000066"/>
                </a:solidFill>
              </a:rPr>
              <a:t>       Structure </a:t>
            </a:r>
            <a:r>
              <a:rPr lang="en-US" altLang="en-US" b="1" dirty="0">
                <a:solidFill>
                  <a:srgbClr val="000066"/>
                </a:solidFill>
              </a:rPr>
              <a:t>Follows </a:t>
            </a:r>
            <a:r>
              <a:rPr lang="en-US" altLang="en-US" b="1" dirty="0" smtClean="0">
                <a:solidFill>
                  <a:srgbClr val="000066"/>
                </a:solidFill>
              </a:rPr>
              <a:t>Strategy</a:t>
            </a:r>
            <a:endParaRPr lang="en-US" altLang="en-US" b="1" dirty="0">
              <a:solidFill>
                <a:srgbClr val="000066"/>
              </a:solidFill>
            </a:endParaRPr>
          </a:p>
          <a:p>
            <a:pPr marL="609600" indent="-609600" algn="ctr"/>
            <a:endParaRPr lang="en-US" altLang="en-US" b="1" dirty="0">
              <a:solidFill>
                <a:srgbClr val="000066"/>
              </a:solidFill>
            </a:endParaRPr>
          </a:p>
          <a:p>
            <a:pPr marL="990600" lvl="1" indent="-266700" algn="ctr"/>
            <a:r>
              <a:rPr lang="en-US" altLang="en-US" b="1" dirty="0">
                <a:solidFill>
                  <a:srgbClr val="1C1C1C"/>
                </a:solidFill>
              </a:rPr>
              <a:t>Changes in corporate strategy lead to changes in organizational structure</a:t>
            </a:r>
          </a:p>
        </p:txBody>
      </p:sp>
    </p:spTree>
    <p:extLst>
      <p:ext uri="{BB962C8B-B14F-4D97-AF65-F5344CB8AC3E}">
        <p14:creationId xmlns:p14="http://schemas.microsoft.com/office/powerpoint/2010/main" val="3687481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866">
                                            <p:txEl>
                                              <p:pRg st="0" end="0"/>
                                            </p:txEl>
                                          </p:spTgt>
                                        </p:tgtEl>
                                        <p:attrNameLst>
                                          <p:attrName>style.visibility</p:attrName>
                                        </p:attrNameLst>
                                      </p:cBhvr>
                                      <p:to>
                                        <p:strVal val="visible"/>
                                      </p:to>
                                    </p:set>
                                    <p:anim calcmode="lin" valueType="num">
                                      <p:cBhvr additive="base">
                                        <p:cTn id="7" dur="500" fill="hold"/>
                                        <p:tgtEl>
                                          <p:spTgt spid="16486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48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4866">
                                            <p:txEl>
                                              <p:pRg st="2" end="2"/>
                                            </p:txEl>
                                          </p:spTgt>
                                        </p:tgtEl>
                                        <p:attrNameLst>
                                          <p:attrName>style.visibility</p:attrName>
                                        </p:attrNameLst>
                                      </p:cBhvr>
                                      <p:to>
                                        <p:strVal val="visible"/>
                                      </p:to>
                                    </p:set>
                                    <p:anim calcmode="lin" valueType="num">
                                      <p:cBhvr additive="base">
                                        <p:cTn id="13" dur="500" fill="hold"/>
                                        <p:tgtEl>
                                          <p:spTgt spid="16486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486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build="p" bldLvl="3"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5F9C07-D83B-4296-A9C1-E0B68CFEB4CA}" type="slidenum">
              <a:rPr lang="en-US" altLang="en-US"/>
              <a:pPr/>
              <a:t>108</a:t>
            </a:fld>
            <a:endParaRPr lang="en-US" altLang="en-US"/>
          </a:p>
        </p:txBody>
      </p:sp>
      <p:sp>
        <p:nvSpPr>
          <p:cNvPr id="168962" name="Rectangle 2"/>
          <p:cNvSpPr>
            <a:spLocks noGrp="1" noChangeArrowheads="1"/>
          </p:cNvSpPr>
          <p:nvPr>
            <p:ph type="body" idx="1"/>
          </p:nvPr>
        </p:nvSpPr>
        <p:spPr>
          <a:xfrm>
            <a:off x="914400" y="1219200"/>
            <a:ext cx="7693025" cy="3243262"/>
          </a:xfrm>
          <a:noFill/>
          <a:ln/>
        </p:spPr>
        <p:txBody>
          <a:bodyPr lIns="92075" tIns="46038" rIns="92075" bIns="46038" anchor="ctr">
            <a:normAutofit lnSpcReduction="10000"/>
          </a:bodyPr>
          <a:lstStyle/>
          <a:p>
            <a:pPr marL="609600" indent="-609600"/>
            <a:r>
              <a:rPr lang="en-US" altLang="en-US" b="1" dirty="0">
                <a:solidFill>
                  <a:srgbClr val="000066"/>
                </a:solidFill>
              </a:rPr>
              <a:t>Stages of corporate development</a:t>
            </a:r>
          </a:p>
          <a:p>
            <a:pPr marL="609600" indent="-609600"/>
            <a:endParaRPr lang="en-US" altLang="en-US" b="1" dirty="0">
              <a:solidFill>
                <a:srgbClr val="1C1C1C"/>
              </a:solidFill>
            </a:endParaRPr>
          </a:p>
          <a:p>
            <a:pPr marL="609600" indent="-609600"/>
            <a:r>
              <a:rPr lang="en-US" altLang="en-US" b="1" dirty="0">
                <a:solidFill>
                  <a:srgbClr val="1C1C1C"/>
                </a:solidFill>
              </a:rPr>
              <a:t>Simple Structure</a:t>
            </a:r>
          </a:p>
          <a:p>
            <a:pPr marL="609600" indent="-609600"/>
            <a:r>
              <a:rPr lang="en-US" altLang="en-US" b="1" dirty="0">
                <a:solidFill>
                  <a:srgbClr val="1C1C1C"/>
                </a:solidFill>
              </a:rPr>
              <a:t>Functional Structure</a:t>
            </a:r>
          </a:p>
          <a:p>
            <a:pPr marL="609600" indent="-609600"/>
            <a:r>
              <a:rPr lang="en-US" altLang="en-US" b="1" dirty="0">
                <a:solidFill>
                  <a:srgbClr val="1C1C1C"/>
                </a:solidFill>
              </a:rPr>
              <a:t>Divisional Structure</a:t>
            </a:r>
          </a:p>
          <a:p>
            <a:pPr marL="609600" indent="-609600"/>
            <a:r>
              <a:rPr lang="en-US" altLang="en-US" b="1" dirty="0">
                <a:solidFill>
                  <a:srgbClr val="1C1C1C"/>
                </a:solidFill>
              </a:rPr>
              <a:t>Beyond SBU’s</a:t>
            </a:r>
          </a:p>
        </p:txBody>
      </p:sp>
    </p:spTree>
    <p:extLst>
      <p:ext uri="{BB962C8B-B14F-4D97-AF65-F5344CB8AC3E}">
        <p14:creationId xmlns:p14="http://schemas.microsoft.com/office/powerpoint/2010/main" val="2850074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962">
                                            <p:txEl>
                                              <p:pRg st="0" end="0"/>
                                            </p:txEl>
                                          </p:spTgt>
                                        </p:tgtEl>
                                        <p:attrNameLst>
                                          <p:attrName>style.visibility</p:attrName>
                                        </p:attrNameLst>
                                      </p:cBhvr>
                                      <p:to>
                                        <p:strVal val="visible"/>
                                      </p:to>
                                    </p:set>
                                    <p:anim calcmode="lin" valueType="num">
                                      <p:cBhvr additive="base">
                                        <p:cTn id="7" dur="500" fill="hold"/>
                                        <p:tgtEl>
                                          <p:spTgt spid="1689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9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62">
                                            <p:txEl>
                                              <p:pRg st="2" end="2"/>
                                            </p:txEl>
                                          </p:spTgt>
                                        </p:tgtEl>
                                        <p:attrNameLst>
                                          <p:attrName>style.visibility</p:attrName>
                                        </p:attrNameLst>
                                      </p:cBhvr>
                                      <p:to>
                                        <p:strVal val="visible"/>
                                      </p:to>
                                    </p:set>
                                    <p:anim calcmode="lin" valueType="num">
                                      <p:cBhvr additive="base">
                                        <p:cTn id="13" dur="500" fill="hold"/>
                                        <p:tgtEl>
                                          <p:spTgt spid="16896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89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8962">
                                            <p:txEl>
                                              <p:pRg st="3" end="3"/>
                                            </p:txEl>
                                          </p:spTgt>
                                        </p:tgtEl>
                                        <p:attrNameLst>
                                          <p:attrName>style.visibility</p:attrName>
                                        </p:attrNameLst>
                                      </p:cBhvr>
                                      <p:to>
                                        <p:strVal val="visible"/>
                                      </p:to>
                                    </p:set>
                                    <p:anim calcmode="lin" valueType="num">
                                      <p:cBhvr additive="base">
                                        <p:cTn id="19" dur="500" fill="hold"/>
                                        <p:tgtEl>
                                          <p:spTgt spid="16896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89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8962">
                                            <p:txEl>
                                              <p:pRg st="4" end="4"/>
                                            </p:txEl>
                                          </p:spTgt>
                                        </p:tgtEl>
                                        <p:attrNameLst>
                                          <p:attrName>style.visibility</p:attrName>
                                        </p:attrNameLst>
                                      </p:cBhvr>
                                      <p:to>
                                        <p:strVal val="visible"/>
                                      </p:to>
                                    </p:set>
                                    <p:anim calcmode="lin" valueType="num">
                                      <p:cBhvr additive="base">
                                        <p:cTn id="25" dur="500" fill="hold"/>
                                        <p:tgtEl>
                                          <p:spTgt spid="16896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896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8962">
                                            <p:txEl>
                                              <p:pRg st="5" end="5"/>
                                            </p:txEl>
                                          </p:spTgt>
                                        </p:tgtEl>
                                        <p:attrNameLst>
                                          <p:attrName>style.visibility</p:attrName>
                                        </p:attrNameLst>
                                      </p:cBhvr>
                                      <p:to>
                                        <p:strVal val="visible"/>
                                      </p:to>
                                    </p:set>
                                    <p:anim calcmode="lin" valueType="num">
                                      <p:cBhvr additive="base">
                                        <p:cTn id="31" dur="500" fill="hold"/>
                                        <p:tgtEl>
                                          <p:spTgt spid="16896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896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build="p" bldLvl="3"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1E871A-D4AF-4FDB-8300-8435C5C3F378}" type="slidenum">
              <a:rPr lang="en-US" altLang="en-US"/>
              <a:pPr/>
              <a:t>109</a:t>
            </a:fld>
            <a:endParaRPr lang="en-US" altLang="en-US"/>
          </a:p>
        </p:txBody>
      </p:sp>
      <p:sp>
        <p:nvSpPr>
          <p:cNvPr id="189442" name="Rectangle 2"/>
          <p:cNvSpPr>
            <a:spLocks noGrp="1" noChangeArrowheads="1"/>
          </p:cNvSpPr>
          <p:nvPr>
            <p:ph type="body" idx="1"/>
          </p:nvPr>
        </p:nvSpPr>
        <p:spPr>
          <a:xfrm>
            <a:off x="228600" y="990600"/>
            <a:ext cx="8534400" cy="5328985"/>
          </a:xfrm>
          <a:noFill/>
          <a:ln/>
        </p:spPr>
        <p:txBody>
          <a:bodyPr lIns="92075" tIns="46038" rIns="92075" bIns="46038" anchor="ctr"/>
          <a:lstStyle/>
          <a:p>
            <a:pPr marL="0" indent="0" algn="ctr">
              <a:buNone/>
            </a:pPr>
            <a:r>
              <a:rPr lang="en-US" altLang="en-US" b="1" dirty="0" smtClean="0">
                <a:solidFill>
                  <a:srgbClr val="000066"/>
                </a:solidFill>
              </a:rPr>
              <a:t>   Effective </a:t>
            </a:r>
            <a:r>
              <a:rPr lang="en-US" altLang="en-US" b="1" dirty="0">
                <a:solidFill>
                  <a:srgbClr val="000066"/>
                </a:solidFill>
              </a:rPr>
              <a:t>implementation </a:t>
            </a:r>
            <a:r>
              <a:rPr lang="en-US" altLang="en-US" b="1" dirty="0" smtClean="0">
                <a:solidFill>
                  <a:srgbClr val="000066"/>
                </a:solidFill>
              </a:rPr>
              <a:t>requires</a:t>
            </a:r>
            <a:endParaRPr lang="en-US" altLang="en-US" b="1" dirty="0">
              <a:solidFill>
                <a:srgbClr val="000066"/>
              </a:solidFill>
            </a:endParaRPr>
          </a:p>
          <a:p>
            <a:pPr marL="990600" lvl="1" indent="-266700" algn="ctr"/>
            <a:r>
              <a:rPr lang="en-US" altLang="en-US" b="1" dirty="0" smtClean="0">
                <a:solidFill>
                  <a:srgbClr val="1C1C1C"/>
                </a:solidFill>
              </a:rPr>
              <a:t>Leadership</a:t>
            </a:r>
          </a:p>
          <a:p>
            <a:pPr marL="990600" lvl="1" indent="-266700" algn="ctr"/>
            <a:r>
              <a:rPr lang="en-US" altLang="en-US" b="1" i="1" dirty="0" smtClean="0">
                <a:solidFill>
                  <a:srgbClr val="1C1C1C"/>
                </a:solidFill>
              </a:rPr>
              <a:t>Leading </a:t>
            </a:r>
            <a:r>
              <a:rPr lang="en-US" altLang="en-US" b="1" i="1" dirty="0">
                <a:solidFill>
                  <a:srgbClr val="1C1C1C"/>
                </a:solidFill>
              </a:rPr>
              <a:t>people to use their abilities and skills most effectively and efficiently to achieve organizational objectives</a:t>
            </a:r>
          </a:p>
        </p:txBody>
      </p:sp>
    </p:spTree>
    <p:extLst>
      <p:ext uri="{BB962C8B-B14F-4D97-AF65-F5344CB8AC3E}">
        <p14:creationId xmlns:p14="http://schemas.microsoft.com/office/powerpoint/2010/main" val="189872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anim calcmode="lin" valueType="num">
                                      <p:cBhvr additive="base">
                                        <p:cTn id="7" dur="500" fill="hold"/>
                                        <p:tgtEl>
                                          <p:spTgt spid="189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9442">
                                            <p:txEl>
                                              <p:pRg st="1" end="1"/>
                                            </p:txEl>
                                          </p:spTgt>
                                        </p:tgtEl>
                                        <p:attrNameLst>
                                          <p:attrName>style.visibility</p:attrName>
                                        </p:attrNameLst>
                                      </p:cBhvr>
                                      <p:to>
                                        <p:strVal val="visible"/>
                                      </p:to>
                                    </p:set>
                                    <p:anim calcmode="lin" valueType="num">
                                      <p:cBhvr additive="base">
                                        <p:cTn id="13" dur="500" fill="hold"/>
                                        <p:tgtEl>
                                          <p:spTgt spid="1894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9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9442">
                                            <p:txEl>
                                              <p:pRg st="2" end="2"/>
                                            </p:txEl>
                                          </p:spTgt>
                                        </p:tgtEl>
                                        <p:attrNameLst>
                                          <p:attrName>style.visibility</p:attrName>
                                        </p:attrNameLst>
                                      </p:cBhvr>
                                      <p:to>
                                        <p:strVal val="visible"/>
                                      </p:to>
                                    </p:set>
                                    <p:anim calcmode="lin" valueType="num">
                                      <p:cBhvr additive="base">
                                        <p:cTn id="19" dur="500" fill="hold"/>
                                        <p:tgtEl>
                                          <p:spTgt spid="1894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944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1371600" y="457200"/>
            <a:ext cx="6629400" cy="1595967"/>
          </a:xfrm>
        </p:spPr>
        <p:txBody>
          <a:bodyPr>
            <a:normAutofit/>
          </a:bodyPr>
          <a:lstStyle/>
          <a:p>
            <a:r>
              <a:rPr lang="en-US" sz="3600" dirty="0" smtClean="0">
                <a:latin typeface="Times New Roman" pitchFamily="18" charset="0"/>
                <a:cs typeface="Times New Roman" pitchFamily="18" charset="0"/>
              </a:rPr>
              <a:t>Levels </a:t>
            </a:r>
            <a:r>
              <a:rPr lang="en-US" sz="3600" dirty="0">
                <a:latin typeface="Times New Roman" pitchFamily="18" charset="0"/>
                <a:cs typeface="Times New Roman" pitchFamily="18" charset="0"/>
              </a:rPr>
              <a:t>of Strategy</a:t>
            </a:r>
          </a:p>
        </p:txBody>
      </p:sp>
      <p:sp>
        <p:nvSpPr>
          <p:cNvPr id="32771" name="Rectangle 3"/>
          <p:cNvSpPr>
            <a:spLocks noGrp="1" noChangeArrowheads="1"/>
          </p:cNvSpPr>
          <p:nvPr>
            <p:ph type="body" idx="1"/>
          </p:nvPr>
        </p:nvSpPr>
        <p:spPr>
          <a:xfrm>
            <a:off x="1752600" y="2057400"/>
            <a:ext cx="6629400" cy="3048000"/>
          </a:xfrm>
        </p:spPr>
        <p:txBody>
          <a:bodyPr/>
          <a:lstStyle/>
          <a:p>
            <a:r>
              <a:rPr lang="en-US" dirty="0" smtClean="0">
                <a:latin typeface="Times New Roman" pitchFamily="18" charset="0"/>
                <a:cs typeface="Times New Roman" pitchFamily="18" charset="0"/>
              </a:rPr>
              <a:t>Corporate strategy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Business strategy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Functional strategy </a:t>
            </a:r>
            <a:endParaRPr lang="en-US" dirty="0">
              <a:latin typeface="Times New Roman" pitchFamily="18" charset="0"/>
              <a:cs typeface="Times New Roman" pitchFamily="18" charset="0"/>
            </a:endParaRP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AutoShape 2"/>
          <p:cNvSpPr>
            <a:spLocks noGrp="1" noChangeArrowheads="1"/>
          </p:cNvSpPr>
          <p:nvPr>
            <p:ph type="title"/>
          </p:nvPr>
        </p:nvSpPr>
        <p:spPr>
          <a:xfrm>
            <a:off x="1447800" y="376767"/>
            <a:ext cx="6629400" cy="1219200"/>
          </a:xfrm>
        </p:spPr>
        <p:txBody>
          <a:bodyPr/>
          <a:lstStyle/>
          <a:p>
            <a:r>
              <a:rPr lang="en-US" altLang="en-US" sz="3200" b="1" dirty="0" smtClean="0"/>
              <a:t>Leadership</a:t>
            </a:r>
            <a:r>
              <a:rPr lang="en-US" altLang="en-US" sz="3200" dirty="0" smtClean="0"/>
              <a:t/>
            </a:r>
            <a:br>
              <a:rPr lang="en-US" altLang="en-US" sz="3200" dirty="0" smtClean="0"/>
            </a:br>
            <a:r>
              <a:rPr lang="en-US" altLang="en-US" sz="3200" dirty="0" smtClean="0"/>
              <a:t> </a:t>
            </a:r>
            <a:endParaRPr lang="en-US" altLang="en-US" sz="3200" dirty="0"/>
          </a:p>
        </p:txBody>
      </p:sp>
      <p:sp>
        <p:nvSpPr>
          <p:cNvPr id="230404" name="Rectangle 4"/>
          <p:cNvSpPr>
            <a:spLocks noChangeArrowheads="1"/>
          </p:cNvSpPr>
          <p:nvPr>
            <p:ph type="body" idx="1"/>
          </p:nvPr>
        </p:nvSpPr>
        <p:spPr>
          <a:xfrm>
            <a:off x="838200" y="1143001"/>
            <a:ext cx="7696200" cy="5029200"/>
          </a:xfrm>
          <a:noFill/>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r>
              <a:rPr lang="en-US" altLang="en-US" dirty="0"/>
              <a:t>Leadership is the </a:t>
            </a:r>
            <a:r>
              <a:rPr lang="en-US" altLang="en-US" i="1" dirty="0"/>
              <a:t>process of transforming organizations from what they are to what the leader would have them become</a:t>
            </a:r>
          </a:p>
          <a:p>
            <a:r>
              <a:rPr lang="en-US" altLang="en-US" dirty="0"/>
              <a:t>Leadership should be</a:t>
            </a:r>
          </a:p>
          <a:p>
            <a:pPr lvl="1"/>
            <a:r>
              <a:rPr lang="en-US" altLang="en-US" dirty="0"/>
              <a:t>Proactive</a:t>
            </a:r>
          </a:p>
          <a:p>
            <a:pPr lvl="1"/>
            <a:r>
              <a:rPr lang="en-US" altLang="en-US" dirty="0"/>
              <a:t>Goal-oriented</a:t>
            </a:r>
          </a:p>
          <a:p>
            <a:pPr lvl="1"/>
            <a:r>
              <a:rPr lang="en-US" altLang="en-US" dirty="0"/>
              <a:t>Focused on the creation and implementation of a creative vision</a:t>
            </a:r>
          </a:p>
        </p:txBody>
      </p:sp>
    </p:spTree>
    <p:extLst>
      <p:ext uri="{BB962C8B-B14F-4D97-AF65-F5344CB8AC3E}">
        <p14:creationId xmlns:p14="http://schemas.microsoft.com/office/powerpoint/2010/main" val="29645938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8EF5D6-8A23-4DF7-9D09-70A3A4ADDD55}" type="slidenum">
              <a:rPr lang="en-US" altLang="en-US"/>
              <a:pPr/>
              <a:t>111</a:t>
            </a:fld>
            <a:endParaRPr lang="en-US" altLang="en-US"/>
          </a:p>
        </p:txBody>
      </p:sp>
      <p:sp>
        <p:nvSpPr>
          <p:cNvPr id="197634" name="Rectangle 2"/>
          <p:cNvSpPr>
            <a:spLocks noGrp="1" noChangeArrowheads="1"/>
          </p:cNvSpPr>
          <p:nvPr>
            <p:ph type="body" idx="1"/>
          </p:nvPr>
        </p:nvSpPr>
        <p:spPr>
          <a:xfrm>
            <a:off x="381000" y="1752601"/>
            <a:ext cx="7620000" cy="4191000"/>
          </a:xfrm>
          <a:noFill/>
          <a:ln/>
        </p:spPr>
        <p:txBody>
          <a:bodyPr lIns="92075" tIns="46038" rIns="92075" bIns="46038" anchor="ctr"/>
          <a:lstStyle/>
          <a:p>
            <a:pPr marL="0" indent="0">
              <a:buNone/>
            </a:pPr>
            <a:endParaRPr lang="en-US" altLang="en-US" b="1" dirty="0">
              <a:solidFill>
                <a:srgbClr val="000066"/>
              </a:solidFill>
            </a:endParaRPr>
          </a:p>
          <a:p>
            <a:pPr marL="723900" lvl="1" indent="0" algn="ctr">
              <a:buNone/>
            </a:pPr>
            <a:r>
              <a:rPr lang="en-US" altLang="en-US" b="1" dirty="0">
                <a:solidFill>
                  <a:srgbClr val="1C1C1C"/>
                </a:solidFill>
              </a:rPr>
              <a:t>Corporate culture</a:t>
            </a:r>
          </a:p>
          <a:p>
            <a:pPr marL="1371600" lvl="2" indent="-266700" algn="ctr"/>
            <a:r>
              <a:rPr lang="en-US" altLang="en-US" b="1" dirty="0">
                <a:solidFill>
                  <a:srgbClr val="1C1C1C"/>
                </a:solidFill>
              </a:rPr>
              <a:t>Affects firm’s ability to shift its strategic direction</a:t>
            </a:r>
          </a:p>
          <a:p>
            <a:pPr marL="1371600" lvl="2" indent="-266700" algn="ctr"/>
            <a:r>
              <a:rPr lang="en-US" altLang="en-US" b="1" dirty="0">
                <a:solidFill>
                  <a:srgbClr val="1C1C1C"/>
                </a:solidFill>
              </a:rPr>
              <a:t>Strong tendency to resist change</a:t>
            </a:r>
          </a:p>
          <a:p>
            <a:pPr marL="1371600" lvl="2" indent="-266700" algn="ctr"/>
            <a:r>
              <a:rPr lang="en-US" altLang="en-US" b="1" dirty="0">
                <a:solidFill>
                  <a:srgbClr val="1C1C1C"/>
                </a:solidFill>
              </a:rPr>
              <a:t>Corporate culture should support the strategy</a:t>
            </a:r>
          </a:p>
        </p:txBody>
      </p:sp>
      <p:sp>
        <p:nvSpPr>
          <p:cNvPr id="197635" name="Rectangle 3"/>
          <p:cNvSpPr>
            <a:spLocks noGrp="1" noChangeArrowheads="1"/>
          </p:cNvSpPr>
          <p:nvPr>
            <p:ph type="title"/>
          </p:nvPr>
        </p:nvSpPr>
        <p:spPr>
          <a:xfrm>
            <a:off x="1371600" y="316978"/>
            <a:ext cx="6629400" cy="1595967"/>
          </a:xfrm>
        </p:spPr>
        <p:txBody>
          <a:bodyPr/>
          <a:lstStyle/>
          <a:p>
            <a:r>
              <a:rPr lang="en-US" altLang="en-US" b="1" dirty="0">
                <a:solidFill>
                  <a:srgbClr val="000066"/>
                </a:solidFill>
              </a:rPr>
              <a:t>Managing corporate culture</a:t>
            </a:r>
            <a:endParaRPr lang="en-US" altLang="en-US" dirty="0"/>
          </a:p>
        </p:txBody>
      </p:sp>
    </p:spTree>
    <p:extLst>
      <p:ext uri="{BB962C8B-B14F-4D97-AF65-F5344CB8AC3E}">
        <p14:creationId xmlns:p14="http://schemas.microsoft.com/office/powerpoint/2010/main" val="736123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7634">
                                            <p:txEl>
                                              <p:pRg st="1" end="1"/>
                                            </p:txEl>
                                          </p:spTgt>
                                        </p:tgtEl>
                                        <p:attrNameLst>
                                          <p:attrName>style.visibility</p:attrName>
                                        </p:attrNameLst>
                                      </p:cBhvr>
                                      <p:to>
                                        <p:strVal val="visible"/>
                                      </p:to>
                                    </p:set>
                                    <p:anim calcmode="lin" valueType="num">
                                      <p:cBhvr additive="base">
                                        <p:cTn id="7" dur="500" fill="hold"/>
                                        <p:tgtEl>
                                          <p:spTgt spid="19763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76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7634">
                                            <p:txEl>
                                              <p:pRg st="2" end="2"/>
                                            </p:txEl>
                                          </p:spTgt>
                                        </p:tgtEl>
                                        <p:attrNameLst>
                                          <p:attrName>style.visibility</p:attrName>
                                        </p:attrNameLst>
                                      </p:cBhvr>
                                      <p:to>
                                        <p:strVal val="visible"/>
                                      </p:to>
                                    </p:set>
                                    <p:anim calcmode="lin" valueType="num">
                                      <p:cBhvr additive="base">
                                        <p:cTn id="13" dur="500" fill="hold"/>
                                        <p:tgtEl>
                                          <p:spTgt spid="19763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76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7634">
                                            <p:txEl>
                                              <p:pRg st="3" end="3"/>
                                            </p:txEl>
                                          </p:spTgt>
                                        </p:tgtEl>
                                        <p:attrNameLst>
                                          <p:attrName>style.visibility</p:attrName>
                                        </p:attrNameLst>
                                      </p:cBhvr>
                                      <p:to>
                                        <p:strVal val="visible"/>
                                      </p:to>
                                    </p:set>
                                    <p:anim calcmode="lin" valueType="num">
                                      <p:cBhvr additive="base">
                                        <p:cTn id="19" dur="500" fill="hold"/>
                                        <p:tgtEl>
                                          <p:spTgt spid="19763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76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7634">
                                            <p:txEl>
                                              <p:pRg st="4" end="4"/>
                                            </p:txEl>
                                          </p:spTgt>
                                        </p:tgtEl>
                                        <p:attrNameLst>
                                          <p:attrName>style.visibility</p:attrName>
                                        </p:attrNameLst>
                                      </p:cBhvr>
                                      <p:to>
                                        <p:strVal val="visible"/>
                                      </p:to>
                                    </p:set>
                                    <p:anim calcmode="lin" valueType="num">
                                      <p:cBhvr additive="base">
                                        <p:cTn id="25" dur="500" fill="hold"/>
                                        <p:tgtEl>
                                          <p:spTgt spid="19763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763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85800" y="304800"/>
            <a:ext cx="7772400" cy="1143000"/>
          </a:xfrm>
        </p:spPr>
        <p:txBody>
          <a:bodyPr/>
          <a:lstStyle/>
          <a:p>
            <a:r>
              <a:rPr lang="en-US"/>
              <a:t>Corporate Level Strategy</a:t>
            </a:r>
          </a:p>
        </p:txBody>
      </p:sp>
      <p:sp>
        <p:nvSpPr>
          <p:cNvPr id="15363" name="Rectangle 3"/>
          <p:cNvSpPr>
            <a:spLocks noGrp="1" noChangeArrowheads="1"/>
          </p:cNvSpPr>
          <p:nvPr>
            <p:ph type="body" idx="1"/>
          </p:nvPr>
        </p:nvSpPr>
        <p:spPr>
          <a:xfrm>
            <a:off x="685800" y="1676400"/>
            <a:ext cx="7772400" cy="4114800"/>
          </a:xfrm>
        </p:spPr>
        <p:txBody>
          <a:bodyPr>
            <a:normAutofit fontScale="92500"/>
          </a:bodyPr>
          <a:lstStyle/>
          <a:p>
            <a:r>
              <a:rPr lang="en-US"/>
              <a:t>What businesses are we in?  What businesses should we be in?</a:t>
            </a:r>
          </a:p>
          <a:p>
            <a:r>
              <a:rPr lang="en-US"/>
              <a:t>Four areas of focus</a:t>
            </a:r>
          </a:p>
          <a:p>
            <a:pPr lvl="1"/>
            <a:r>
              <a:rPr lang="en-US"/>
              <a:t>Diversification management (acquisitions and divestitures)</a:t>
            </a:r>
          </a:p>
          <a:p>
            <a:pPr lvl="1"/>
            <a:r>
              <a:rPr lang="en-US"/>
              <a:t>Synergy between units</a:t>
            </a:r>
          </a:p>
          <a:p>
            <a:pPr lvl="1"/>
            <a:r>
              <a:rPr lang="en-US"/>
              <a:t>Investment priorities</a:t>
            </a:r>
          </a:p>
          <a:p>
            <a:pPr lvl="1"/>
            <a:r>
              <a:rPr lang="en-US"/>
              <a:t>Business level strategy approval (but not crafting)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685800" y="228600"/>
            <a:ext cx="7772400" cy="1143000"/>
          </a:xfrm>
          <a:noFill/>
          <a:ln/>
        </p:spPr>
        <p:txBody>
          <a:bodyPr lIns="92075" tIns="46038" rIns="92075" bIns="46038"/>
          <a:lstStyle/>
          <a:p>
            <a:r>
              <a:rPr lang="en-US"/>
              <a:t>Corporate-Level Strategies</a:t>
            </a:r>
            <a:endParaRPr lang="en-US" sz="2000">
              <a:solidFill>
                <a:schemeClr val="tx1"/>
              </a:solidFill>
            </a:endParaRPr>
          </a:p>
        </p:txBody>
      </p:sp>
      <p:sp>
        <p:nvSpPr>
          <p:cNvPr id="16387" name="Rectangle 3"/>
          <p:cNvSpPr>
            <a:spLocks noChangeArrowheads="1"/>
          </p:cNvSpPr>
          <p:nvPr/>
        </p:nvSpPr>
        <p:spPr bwMode="auto">
          <a:xfrm>
            <a:off x="1536700" y="1536700"/>
            <a:ext cx="6985000" cy="4470400"/>
          </a:xfrm>
          <a:prstGeom prst="rect">
            <a:avLst/>
          </a:prstGeom>
          <a:noFill/>
          <a:ln w="25400">
            <a:solidFill>
              <a:schemeClr val="tx1"/>
            </a:solidFill>
            <a:miter lim="800000"/>
            <a:headEnd/>
            <a:tailEnd/>
          </a:ln>
          <a:effectLst/>
        </p:spPr>
        <p:txBody>
          <a:bodyPr wrap="none" anchor="ctr"/>
          <a:lstStyle/>
          <a:p>
            <a:endParaRPr lang="en-US"/>
          </a:p>
        </p:txBody>
      </p:sp>
      <p:sp>
        <p:nvSpPr>
          <p:cNvPr id="16388" name="Line 4"/>
          <p:cNvSpPr>
            <a:spLocks noChangeShapeType="1"/>
          </p:cNvSpPr>
          <p:nvPr/>
        </p:nvSpPr>
        <p:spPr bwMode="auto">
          <a:xfrm>
            <a:off x="914400" y="2133600"/>
            <a:ext cx="0" cy="1219200"/>
          </a:xfrm>
          <a:prstGeom prst="line">
            <a:avLst/>
          </a:prstGeom>
          <a:noFill/>
          <a:ln w="25400">
            <a:solidFill>
              <a:srgbClr val="FC0128"/>
            </a:solidFill>
            <a:round/>
            <a:headEnd type="stealth" w="med" len="lg"/>
            <a:tailEnd type="none" w="sm" len="sm"/>
          </a:ln>
          <a:effectLst/>
        </p:spPr>
        <p:txBody>
          <a:bodyPr wrap="none" anchor="ctr"/>
          <a:lstStyle/>
          <a:p>
            <a:endParaRPr lang="en-US"/>
          </a:p>
        </p:txBody>
      </p:sp>
      <p:sp>
        <p:nvSpPr>
          <p:cNvPr id="16389" name="Line 5"/>
          <p:cNvSpPr>
            <a:spLocks noChangeShapeType="1"/>
          </p:cNvSpPr>
          <p:nvPr/>
        </p:nvSpPr>
        <p:spPr bwMode="auto">
          <a:xfrm flipV="1">
            <a:off x="914400" y="4267200"/>
            <a:ext cx="0" cy="1143000"/>
          </a:xfrm>
          <a:prstGeom prst="line">
            <a:avLst/>
          </a:prstGeom>
          <a:noFill/>
          <a:ln w="25400">
            <a:solidFill>
              <a:srgbClr val="FC0128"/>
            </a:solidFill>
            <a:round/>
            <a:headEnd type="stealth" w="med" len="lg"/>
            <a:tailEnd type="none" w="sm" len="sm"/>
          </a:ln>
          <a:effectLst/>
        </p:spPr>
        <p:txBody>
          <a:bodyPr wrap="none" anchor="ctr"/>
          <a:lstStyle/>
          <a:p>
            <a:endParaRPr lang="en-US"/>
          </a:p>
        </p:txBody>
      </p:sp>
      <p:sp>
        <p:nvSpPr>
          <p:cNvPr id="16390" name="Rectangle 6"/>
          <p:cNvSpPr>
            <a:spLocks noChangeArrowheads="1"/>
          </p:cNvSpPr>
          <p:nvPr/>
        </p:nvSpPr>
        <p:spPr bwMode="auto">
          <a:xfrm>
            <a:off x="434975" y="3382963"/>
            <a:ext cx="960438" cy="7016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Firm</a:t>
            </a:r>
          </a:p>
          <a:p>
            <a:pPr algn="ctr"/>
            <a:r>
              <a:rPr lang="en-US" sz="2000" b="1">
                <a:latin typeface="Arial" charset="0"/>
              </a:rPr>
              <a:t>Status</a:t>
            </a:r>
          </a:p>
        </p:txBody>
      </p:sp>
      <p:sp>
        <p:nvSpPr>
          <p:cNvPr id="16391" name="Rectangle 7"/>
          <p:cNvSpPr>
            <a:spLocks noChangeArrowheads="1"/>
          </p:cNvSpPr>
          <p:nvPr/>
        </p:nvSpPr>
        <p:spPr bwMode="auto">
          <a:xfrm>
            <a:off x="301625" y="1423988"/>
            <a:ext cx="1225550" cy="641350"/>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Valuable</a:t>
            </a:r>
          </a:p>
          <a:p>
            <a:pPr algn="ctr"/>
            <a:r>
              <a:rPr lang="en-US" b="1">
                <a:latin typeface="Arial" charset="0"/>
              </a:rPr>
              <a:t>strengths</a:t>
            </a:r>
          </a:p>
        </p:txBody>
      </p:sp>
      <p:sp>
        <p:nvSpPr>
          <p:cNvPr id="16392" name="Rectangle 8"/>
          <p:cNvSpPr>
            <a:spLocks noChangeArrowheads="1"/>
          </p:cNvSpPr>
          <p:nvPr/>
        </p:nvSpPr>
        <p:spPr bwMode="auto">
          <a:xfrm>
            <a:off x="79375" y="5462588"/>
            <a:ext cx="1519238" cy="641350"/>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Critical</a:t>
            </a:r>
          </a:p>
          <a:p>
            <a:pPr algn="ctr"/>
            <a:r>
              <a:rPr lang="en-US" b="1">
                <a:latin typeface="Arial" charset="0"/>
              </a:rPr>
              <a:t>weaknesses</a:t>
            </a:r>
          </a:p>
        </p:txBody>
      </p:sp>
      <p:sp>
        <p:nvSpPr>
          <p:cNvPr id="16393" name="Rectangle 9"/>
          <p:cNvSpPr>
            <a:spLocks noChangeArrowheads="1"/>
          </p:cNvSpPr>
          <p:nvPr/>
        </p:nvSpPr>
        <p:spPr bwMode="auto">
          <a:xfrm>
            <a:off x="3479800" y="6202363"/>
            <a:ext cx="2795588"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Environmental Status</a:t>
            </a:r>
          </a:p>
        </p:txBody>
      </p:sp>
      <p:sp>
        <p:nvSpPr>
          <p:cNvPr id="16394" name="Rectangle 10"/>
          <p:cNvSpPr>
            <a:spLocks noChangeArrowheads="1"/>
          </p:cNvSpPr>
          <p:nvPr/>
        </p:nvSpPr>
        <p:spPr bwMode="auto">
          <a:xfrm>
            <a:off x="955675" y="5995988"/>
            <a:ext cx="1763303" cy="646973"/>
          </a:xfrm>
          <a:prstGeom prst="rect">
            <a:avLst/>
          </a:prstGeom>
          <a:noFill/>
          <a:ln w="9525">
            <a:noFill/>
            <a:miter lim="800000"/>
            <a:headEnd/>
            <a:tailEnd/>
          </a:ln>
          <a:effectLst/>
        </p:spPr>
        <p:txBody>
          <a:bodyPr wrap="none" lIns="92075" tIns="46038" rIns="92075" bIns="46038">
            <a:spAutoFit/>
          </a:bodyPr>
          <a:lstStyle/>
          <a:p>
            <a:pPr algn="ctr"/>
            <a:r>
              <a:rPr lang="en-US" b="1" dirty="0" smtClean="0">
                <a:latin typeface="Arial" charset="0"/>
              </a:rPr>
              <a:t>environmental</a:t>
            </a:r>
            <a:endParaRPr lang="en-US" b="1" dirty="0">
              <a:latin typeface="Arial" charset="0"/>
            </a:endParaRPr>
          </a:p>
          <a:p>
            <a:pPr algn="ctr"/>
            <a:r>
              <a:rPr lang="en-US" b="1" dirty="0">
                <a:latin typeface="Arial" charset="0"/>
              </a:rPr>
              <a:t>opportunities</a:t>
            </a:r>
          </a:p>
        </p:txBody>
      </p:sp>
      <p:sp>
        <p:nvSpPr>
          <p:cNvPr id="16395" name="Rectangle 11"/>
          <p:cNvSpPr>
            <a:spLocks noChangeArrowheads="1"/>
          </p:cNvSpPr>
          <p:nvPr/>
        </p:nvSpPr>
        <p:spPr bwMode="auto">
          <a:xfrm>
            <a:off x="6899275" y="5995988"/>
            <a:ext cx="1746250" cy="915987"/>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Critical</a:t>
            </a:r>
          </a:p>
          <a:p>
            <a:pPr algn="ctr"/>
            <a:r>
              <a:rPr lang="en-US" b="1">
                <a:latin typeface="Arial" charset="0"/>
              </a:rPr>
              <a:t>environmental</a:t>
            </a:r>
          </a:p>
          <a:p>
            <a:pPr algn="ctr"/>
            <a:r>
              <a:rPr lang="en-US" b="1">
                <a:latin typeface="Arial" charset="0"/>
              </a:rPr>
              <a:t>threats</a:t>
            </a:r>
          </a:p>
        </p:txBody>
      </p:sp>
      <p:sp>
        <p:nvSpPr>
          <p:cNvPr id="16396" name="Line 12"/>
          <p:cNvSpPr>
            <a:spLocks noChangeShapeType="1"/>
          </p:cNvSpPr>
          <p:nvPr/>
        </p:nvSpPr>
        <p:spPr bwMode="auto">
          <a:xfrm>
            <a:off x="6248400" y="6400800"/>
            <a:ext cx="609600" cy="0"/>
          </a:xfrm>
          <a:prstGeom prst="line">
            <a:avLst/>
          </a:prstGeom>
          <a:noFill/>
          <a:ln w="25400">
            <a:solidFill>
              <a:srgbClr val="FC0128"/>
            </a:solidFill>
            <a:round/>
            <a:headEnd type="none" w="sm" len="sm"/>
            <a:tailEnd type="stealth" w="med" len="lg"/>
          </a:ln>
          <a:effectLst/>
        </p:spPr>
        <p:txBody>
          <a:bodyPr wrap="none" anchor="ctr"/>
          <a:lstStyle/>
          <a:p>
            <a:endParaRPr lang="en-US"/>
          </a:p>
        </p:txBody>
      </p:sp>
      <p:sp>
        <p:nvSpPr>
          <p:cNvPr id="16397" name="Line 13"/>
          <p:cNvSpPr>
            <a:spLocks noChangeShapeType="1"/>
          </p:cNvSpPr>
          <p:nvPr/>
        </p:nvSpPr>
        <p:spPr bwMode="auto">
          <a:xfrm flipH="1">
            <a:off x="2819400" y="6400800"/>
            <a:ext cx="609600" cy="0"/>
          </a:xfrm>
          <a:prstGeom prst="line">
            <a:avLst/>
          </a:prstGeom>
          <a:noFill/>
          <a:ln w="25400">
            <a:solidFill>
              <a:srgbClr val="FC0128"/>
            </a:solidFill>
            <a:round/>
            <a:headEnd type="none" w="sm" len="sm"/>
            <a:tailEnd type="stealth" w="med" len="lg"/>
          </a:ln>
          <a:effectLst/>
        </p:spPr>
        <p:txBody>
          <a:bodyPr wrap="none" anchor="ctr"/>
          <a:lstStyle/>
          <a:p>
            <a:endParaRPr lang="en-US"/>
          </a:p>
        </p:txBody>
      </p:sp>
      <p:sp>
        <p:nvSpPr>
          <p:cNvPr id="16398" name="Line 14"/>
          <p:cNvSpPr>
            <a:spLocks noChangeShapeType="1"/>
          </p:cNvSpPr>
          <p:nvPr/>
        </p:nvSpPr>
        <p:spPr bwMode="auto">
          <a:xfrm flipV="1">
            <a:off x="1524000" y="1524000"/>
            <a:ext cx="5257800" cy="3352800"/>
          </a:xfrm>
          <a:prstGeom prst="line">
            <a:avLst/>
          </a:prstGeom>
          <a:noFill/>
          <a:ln w="25400">
            <a:solidFill>
              <a:schemeClr val="tx2"/>
            </a:solidFill>
            <a:round/>
            <a:headEnd type="none" w="sm" len="sm"/>
            <a:tailEnd type="none" w="sm" len="sm"/>
          </a:ln>
          <a:effectLst/>
        </p:spPr>
        <p:txBody>
          <a:bodyPr wrap="none" anchor="ctr"/>
          <a:lstStyle/>
          <a:p>
            <a:endParaRPr lang="en-US"/>
          </a:p>
        </p:txBody>
      </p:sp>
      <p:sp>
        <p:nvSpPr>
          <p:cNvPr id="16399" name="Line 15"/>
          <p:cNvSpPr>
            <a:spLocks noChangeShapeType="1"/>
          </p:cNvSpPr>
          <p:nvPr/>
        </p:nvSpPr>
        <p:spPr bwMode="auto">
          <a:xfrm flipV="1">
            <a:off x="3200400" y="2667000"/>
            <a:ext cx="5334000" cy="3352800"/>
          </a:xfrm>
          <a:prstGeom prst="line">
            <a:avLst/>
          </a:prstGeom>
          <a:noFill/>
          <a:ln w="25400">
            <a:solidFill>
              <a:schemeClr val="tx2"/>
            </a:solidFill>
            <a:round/>
            <a:headEnd type="none" w="sm" len="sm"/>
            <a:tailEnd type="none" w="sm" len="sm"/>
          </a:ln>
          <a:effectLst/>
        </p:spPr>
        <p:txBody>
          <a:bodyPr wrap="none" anchor="ctr"/>
          <a:lstStyle/>
          <a:p>
            <a:endParaRPr lang="en-US"/>
          </a:p>
        </p:txBody>
      </p:sp>
      <p:grpSp>
        <p:nvGrpSpPr>
          <p:cNvPr id="2" name="Group 16"/>
          <p:cNvGrpSpPr>
            <a:grpSpLocks/>
          </p:cNvGrpSpPr>
          <p:nvPr/>
        </p:nvGrpSpPr>
        <p:grpSpPr bwMode="auto">
          <a:xfrm>
            <a:off x="1676400" y="1973263"/>
            <a:ext cx="2286000" cy="1016000"/>
            <a:chOff x="1056" y="1243"/>
            <a:chExt cx="1440" cy="640"/>
          </a:xfrm>
        </p:grpSpPr>
        <p:sp>
          <p:nvSpPr>
            <p:cNvPr id="16401" name="AutoShape 17"/>
            <p:cNvSpPr>
              <a:spLocks noChangeArrowheads="1"/>
            </p:cNvSpPr>
            <p:nvPr/>
          </p:nvSpPr>
          <p:spPr bwMode="auto">
            <a:xfrm>
              <a:off x="1056" y="1296"/>
              <a:ext cx="1440" cy="528"/>
            </a:xfrm>
            <a:prstGeom prst="octagon">
              <a:avLst>
                <a:gd name="adj" fmla="val 35745"/>
              </a:avLst>
            </a:prstGeom>
            <a:solidFill>
              <a:srgbClr val="00FFFF"/>
            </a:solidFill>
            <a:ln w="9525">
              <a:solidFill>
                <a:schemeClr val="tx1"/>
              </a:solidFill>
              <a:miter lim="800000"/>
              <a:headEnd/>
              <a:tailEnd/>
            </a:ln>
            <a:effectLst/>
          </p:spPr>
          <p:txBody>
            <a:bodyPr wrap="none" anchor="ctr"/>
            <a:lstStyle/>
            <a:p>
              <a:endParaRPr lang="en-US"/>
            </a:p>
          </p:txBody>
        </p:sp>
        <p:sp>
          <p:nvSpPr>
            <p:cNvPr id="16402" name="Rectangle 18"/>
            <p:cNvSpPr>
              <a:spLocks noChangeArrowheads="1"/>
            </p:cNvSpPr>
            <p:nvPr/>
          </p:nvSpPr>
          <p:spPr bwMode="auto">
            <a:xfrm>
              <a:off x="1285" y="1243"/>
              <a:ext cx="887"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a:solidFill>
                    <a:schemeClr val="bg1"/>
                  </a:solidFill>
                  <a:latin typeface="Arial" charset="0"/>
                </a:rPr>
                <a:t>Corporate</a:t>
              </a:r>
            </a:p>
            <a:p>
              <a:pPr algn="ctr"/>
              <a:r>
                <a:rPr lang="en-US" sz="2000" b="1">
                  <a:solidFill>
                    <a:schemeClr val="bg1"/>
                  </a:solidFill>
                  <a:latin typeface="Arial" charset="0"/>
                </a:rPr>
                <a:t>growth</a:t>
              </a:r>
            </a:p>
            <a:p>
              <a:pPr algn="ctr"/>
              <a:r>
                <a:rPr lang="en-US" sz="2000" b="1">
                  <a:solidFill>
                    <a:schemeClr val="bg1"/>
                  </a:solidFill>
                  <a:latin typeface="Arial" charset="0"/>
                </a:rPr>
                <a:t>strategies</a:t>
              </a:r>
            </a:p>
          </p:txBody>
        </p:sp>
      </p:grpSp>
      <p:grpSp>
        <p:nvGrpSpPr>
          <p:cNvPr id="3" name="Group 19"/>
          <p:cNvGrpSpPr>
            <a:grpSpLocks/>
          </p:cNvGrpSpPr>
          <p:nvPr/>
        </p:nvGrpSpPr>
        <p:grpSpPr bwMode="auto">
          <a:xfrm>
            <a:off x="1660525" y="1630363"/>
            <a:ext cx="3902075" cy="1006475"/>
            <a:chOff x="1046" y="1027"/>
            <a:chExt cx="2458" cy="634"/>
          </a:xfrm>
        </p:grpSpPr>
        <p:sp>
          <p:nvSpPr>
            <p:cNvPr id="16404" name="Rectangle 20"/>
            <p:cNvSpPr>
              <a:spLocks noChangeArrowheads="1"/>
            </p:cNvSpPr>
            <p:nvPr/>
          </p:nvSpPr>
          <p:spPr bwMode="auto">
            <a:xfrm>
              <a:off x="1046" y="1027"/>
              <a:ext cx="2035" cy="214"/>
            </a:xfrm>
            <a:prstGeom prst="rect">
              <a:avLst/>
            </a:prstGeom>
            <a:noFill/>
            <a:ln w="9525">
              <a:noFill/>
              <a:miter lim="800000"/>
              <a:headEnd/>
              <a:tailEnd/>
            </a:ln>
            <a:effectLst/>
          </p:spPr>
          <p:txBody>
            <a:bodyPr wrap="none" lIns="92075" tIns="46038" rIns="92075" bIns="46038">
              <a:spAutoFit/>
            </a:bodyPr>
            <a:lstStyle/>
            <a:p>
              <a:r>
                <a:rPr lang="en-US" sz="1600" b="1" dirty="0" smtClean="0">
                  <a:latin typeface="Times New Roman" charset="0"/>
                </a:rPr>
                <a:t>Concentric/Related </a:t>
              </a:r>
              <a:r>
                <a:rPr lang="en-US" sz="1600" b="1" dirty="0">
                  <a:latin typeface="Times New Roman" charset="0"/>
                </a:rPr>
                <a:t>Diversification</a:t>
              </a:r>
            </a:p>
          </p:txBody>
        </p:sp>
        <p:sp>
          <p:nvSpPr>
            <p:cNvPr id="16405" name="Rectangle 21"/>
            <p:cNvSpPr>
              <a:spLocks noChangeArrowheads="1"/>
            </p:cNvSpPr>
            <p:nvPr/>
          </p:nvSpPr>
          <p:spPr bwMode="auto">
            <a:xfrm>
              <a:off x="2486" y="1219"/>
              <a:ext cx="1018" cy="442"/>
            </a:xfrm>
            <a:prstGeom prst="rect">
              <a:avLst/>
            </a:prstGeom>
            <a:noFill/>
            <a:ln w="9525">
              <a:noFill/>
              <a:miter lim="800000"/>
              <a:headEnd/>
              <a:tailEnd/>
            </a:ln>
            <a:effectLst/>
          </p:spPr>
          <p:txBody>
            <a:bodyPr lIns="92075" tIns="46038" rIns="92075" bIns="46038">
              <a:spAutoFit/>
            </a:bodyPr>
            <a:lstStyle/>
            <a:p>
              <a:r>
                <a:rPr lang="en-US" sz="2000">
                  <a:latin typeface="Times New Roman" charset="0"/>
                </a:rPr>
                <a:t>(Economies of Scope)</a:t>
              </a:r>
            </a:p>
          </p:txBody>
        </p:sp>
      </p:grpSp>
      <p:sp>
        <p:nvSpPr>
          <p:cNvPr id="16406" name="Rectangle 22"/>
          <p:cNvSpPr>
            <a:spLocks noChangeArrowheads="1"/>
          </p:cNvSpPr>
          <p:nvPr/>
        </p:nvSpPr>
        <p:spPr bwMode="auto">
          <a:xfrm>
            <a:off x="1584325" y="3001963"/>
            <a:ext cx="2362313" cy="923972"/>
          </a:xfrm>
          <a:prstGeom prst="rect">
            <a:avLst/>
          </a:prstGeom>
          <a:noFill/>
          <a:ln w="9525">
            <a:noFill/>
            <a:miter lim="800000"/>
            <a:headEnd/>
            <a:tailEnd/>
          </a:ln>
          <a:effectLst/>
        </p:spPr>
        <p:txBody>
          <a:bodyPr wrap="none" lIns="92075" tIns="46038" rIns="92075" bIns="46038">
            <a:spAutoFit/>
          </a:bodyPr>
          <a:lstStyle/>
          <a:p>
            <a:r>
              <a:rPr lang="en-US" sz="1600" b="1" dirty="0" smtClean="0">
                <a:latin typeface="Times New Roman" charset="0"/>
              </a:rPr>
              <a:t>Conglomerate/Unrelated</a:t>
            </a:r>
            <a:endParaRPr lang="en-US" sz="1600" b="1" dirty="0">
              <a:latin typeface="Times New Roman" charset="0"/>
            </a:endParaRPr>
          </a:p>
          <a:p>
            <a:r>
              <a:rPr lang="en-US" sz="1600" b="1" dirty="0">
                <a:latin typeface="Times New Roman" charset="0"/>
              </a:rPr>
              <a:t>Diversification</a:t>
            </a:r>
            <a:endParaRPr lang="en-US" sz="1600" dirty="0">
              <a:latin typeface="Times New Roman" charset="0"/>
            </a:endParaRPr>
          </a:p>
          <a:p>
            <a:r>
              <a:rPr lang="en-US" sz="2000" dirty="0">
                <a:latin typeface="Times New Roman" charset="0"/>
              </a:rPr>
              <a:t>(Risk Mgt.)</a:t>
            </a:r>
          </a:p>
        </p:txBody>
      </p:sp>
      <p:grpSp>
        <p:nvGrpSpPr>
          <p:cNvPr id="4" name="Group 23"/>
          <p:cNvGrpSpPr>
            <a:grpSpLocks/>
          </p:cNvGrpSpPr>
          <p:nvPr/>
        </p:nvGrpSpPr>
        <p:grpSpPr bwMode="auto">
          <a:xfrm>
            <a:off x="5715000" y="4335463"/>
            <a:ext cx="2514600" cy="1016000"/>
            <a:chOff x="3600" y="2731"/>
            <a:chExt cx="1584" cy="640"/>
          </a:xfrm>
        </p:grpSpPr>
        <p:sp>
          <p:nvSpPr>
            <p:cNvPr id="16408" name="AutoShape 24"/>
            <p:cNvSpPr>
              <a:spLocks noChangeArrowheads="1"/>
            </p:cNvSpPr>
            <p:nvPr/>
          </p:nvSpPr>
          <p:spPr bwMode="auto">
            <a:xfrm>
              <a:off x="3600" y="2784"/>
              <a:ext cx="1584" cy="528"/>
            </a:xfrm>
            <a:prstGeom prst="octagon">
              <a:avLst>
                <a:gd name="adj" fmla="val 29282"/>
              </a:avLst>
            </a:prstGeom>
            <a:solidFill>
              <a:srgbClr val="00FFFF"/>
            </a:solidFill>
            <a:ln w="9525">
              <a:solidFill>
                <a:schemeClr val="tx1"/>
              </a:solidFill>
              <a:miter lim="800000"/>
              <a:headEnd/>
              <a:tailEnd/>
            </a:ln>
            <a:effectLst/>
          </p:spPr>
          <p:txBody>
            <a:bodyPr wrap="none" anchor="ctr"/>
            <a:lstStyle/>
            <a:p>
              <a:endParaRPr lang="en-US"/>
            </a:p>
          </p:txBody>
        </p:sp>
        <p:sp>
          <p:nvSpPr>
            <p:cNvPr id="16409" name="Rectangle 25"/>
            <p:cNvSpPr>
              <a:spLocks noChangeArrowheads="1"/>
            </p:cNvSpPr>
            <p:nvPr/>
          </p:nvSpPr>
          <p:spPr bwMode="auto">
            <a:xfrm>
              <a:off x="3844" y="2731"/>
              <a:ext cx="1144"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dirty="0">
                  <a:solidFill>
                    <a:schemeClr val="bg1"/>
                  </a:solidFill>
                  <a:latin typeface="Arial" charset="0"/>
                </a:rPr>
                <a:t>Corporate</a:t>
              </a:r>
            </a:p>
            <a:p>
              <a:pPr algn="ctr"/>
              <a:r>
                <a:rPr lang="en-US" sz="2000" b="1" dirty="0">
                  <a:solidFill>
                    <a:schemeClr val="bg1"/>
                  </a:solidFill>
                  <a:latin typeface="Arial" charset="0"/>
                </a:rPr>
                <a:t>retrenchment</a:t>
              </a:r>
            </a:p>
            <a:p>
              <a:pPr algn="ctr"/>
              <a:r>
                <a:rPr lang="en-US" sz="2000" b="1" dirty="0">
                  <a:solidFill>
                    <a:schemeClr val="bg1"/>
                  </a:solidFill>
                  <a:latin typeface="Arial" charset="0"/>
                </a:rPr>
                <a:t>strategies</a:t>
              </a:r>
            </a:p>
          </p:txBody>
        </p:sp>
      </p:grpSp>
      <p:sp>
        <p:nvSpPr>
          <p:cNvPr id="16410" name="Rectangle 26"/>
          <p:cNvSpPr>
            <a:spLocks noChangeArrowheads="1"/>
          </p:cNvSpPr>
          <p:nvPr/>
        </p:nvSpPr>
        <p:spPr bwMode="auto">
          <a:xfrm>
            <a:off x="4572000" y="5410200"/>
            <a:ext cx="3976687" cy="369974"/>
          </a:xfrm>
          <a:prstGeom prst="rect">
            <a:avLst/>
          </a:prstGeom>
          <a:noFill/>
          <a:ln w="9525">
            <a:noFill/>
            <a:miter lim="800000"/>
            <a:headEnd/>
            <a:tailEnd/>
          </a:ln>
          <a:effectLst/>
        </p:spPr>
        <p:txBody>
          <a:bodyPr lIns="92075" tIns="46038" rIns="92075" bIns="46038">
            <a:spAutoFit/>
          </a:bodyPr>
          <a:lstStyle/>
          <a:p>
            <a:pPr algn="ctr"/>
            <a:r>
              <a:rPr lang="en-US" b="1" dirty="0" smtClean="0">
                <a:latin typeface="Times New Roman" charset="0"/>
              </a:rPr>
              <a:t>Turn around/Divestment/Liquidation </a:t>
            </a:r>
            <a:endParaRPr lang="en-US" b="1" dirty="0">
              <a:latin typeface="Times New Roman" charset="0"/>
            </a:endParaRPr>
          </a:p>
        </p:txBody>
      </p:sp>
      <p:grpSp>
        <p:nvGrpSpPr>
          <p:cNvPr id="5" name="Group 27"/>
          <p:cNvGrpSpPr>
            <a:grpSpLocks/>
          </p:cNvGrpSpPr>
          <p:nvPr/>
        </p:nvGrpSpPr>
        <p:grpSpPr bwMode="auto">
          <a:xfrm>
            <a:off x="3962400" y="3116263"/>
            <a:ext cx="2514600" cy="1016000"/>
            <a:chOff x="2496" y="1963"/>
            <a:chExt cx="1584" cy="640"/>
          </a:xfrm>
        </p:grpSpPr>
        <p:sp>
          <p:nvSpPr>
            <p:cNvPr id="16412" name="AutoShape 28"/>
            <p:cNvSpPr>
              <a:spLocks noChangeArrowheads="1"/>
            </p:cNvSpPr>
            <p:nvPr/>
          </p:nvSpPr>
          <p:spPr bwMode="auto">
            <a:xfrm>
              <a:off x="2496" y="2016"/>
              <a:ext cx="1584" cy="528"/>
            </a:xfrm>
            <a:prstGeom prst="octagon">
              <a:avLst>
                <a:gd name="adj" fmla="val 29282"/>
              </a:avLst>
            </a:prstGeom>
            <a:solidFill>
              <a:srgbClr val="00FFFF"/>
            </a:solidFill>
            <a:ln w="9525">
              <a:solidFill>
                <a:schemeClr val="tx1"/>
              </a:solidFill>
              <a:miter lim="800000"/>
              <a:headEnd/>
              <a:tailEnd/>
            </a:ln>
            <a:effectLst/>
          </p:spPr>
          <p:txBody>
            <a:bodyPr wrap="none" anchor="ctr"/>
            <a:lstStyle/>
            <a:p>
              <a:endParaRPr lang="en-US"/>
            </a:p>
          </p:txBody>
        </p:sp>
        <p:sp>
          <p:nvSpPr>
            <p:cNvPr id="16413" name="Rectangle 29"/>
            <p:cNvSpPr>
              <a:spLocks noChangeArrowheads="1"/>
            </p:cNvSpPr>
            <p:nvPr/>
          </p:nvSpPr>
          <p:spPr bwMode="auto">
            <a:xfrm>
              <a:off x="2869" y="1963"/>
              <a:ext cx="887"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a:solidFill>
                    <a:schemeClr val="bg1"/>
                  </a:solidFill>
                  <a:latin typeface="Arial" charset="0"/>
                </a:rPr>
                <a:t>Corporate</a:t>
              </a:r>
            </a:p>
            <a:p>
              <a:pPr algn="ctr"/>
              <a:r>
                <a:rPr lang="en-US" sz="2000" b="1">
                  <a:solidFill>
                    <a:schemeClr val="bg1"/>
                  </a:solidFill>
                  <a:latin typeface="Arial" charset="0"/>
                </a:rPr>
                <a:t>stability</a:t>
              </a:r>
            </a:p>
            <a:p>
              <a:pPr algn="ctr"/>
              <a:r>
                <a:rPr lang="en-US" sz="2000" b="1">
                  <a:solidFill>
                    <a:schemeClr val="bg1"/>
                  </a:solidFill>
                  <a:latin typeface="Arial" charset="0"/>
                </a:rPr>
                <a:t>strategies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6406"/>
                                        </p:tgtEl>
                                        <p:attrNameLst>
                                          <p:attrName>style.visibility</p:attrName>
                                        </p:attrNameLst>
                                      </p:cBhvr>
                                      <p:to>
                                        <p:strVal val="visible"/>
                                      </p:to>
                                    </p:set>
                                    <p:animEffect transition="in" filter="checkerboard(across)">
                                      <p:cBhvr>
                                        <p:cTn id="16" dur="500"/>
                                        <p:tgtEl>
                                          <p:spTgt spid="1640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410"/>
                                        </p:tgtEl>
                                        <p:attrNameLst>
                                          <p:attrName>style.visibility</p:attrName>
                                        </p:attrNameLst>
                                      </p:cBhvr>
                                      <p:to>
                                        <p:strVal val="visible"/>
                                      </p:to>
                                    </p:set>
                                    <p:animEffect transition="in" filter="checkerboard(across)">
                                      <p:cBhvr>
                                        <p:cTn id="26" dur="500"/>
                                        <p:tgtEl>
                                          <p:spTgt spid="164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6" grpId="0" autoUpdateAnimBg="0"/>
      <p:bldP spid="164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85800" y="0"/>
            <a:ext cx="7772400" cy="1143000"/>
          </a:xfrm>
          <a:noFill/>
          <a:ln/>
        </p:spPr>
        <p:txBody>
          <a:bodyPr lIns="92075" tIns="46038" rIns="92075" bIns="46038"/>
          <a:lstStyle/>
          <a:p>
            <a:r>
              <a:rPr lang="en-US"/>
              <a:t>The BCG “Portfolio” Matrix</a:t>
            </a:r>
          </a:p>
        </p:txBody>
      </p:sp>
      <p:sp>
        <p:nvSpPr>
          <p:cNvPr id="19459" name="Rectangle 3"/>
          <p:cNvSpPr>
            <a:spLocks noChangeArrowheads="1"/>
          </p:cNvSpPr>
          <p:nvPr/>
        </p:nvSpPr>
        <p:spPr bwMode="auto">
          <a:xfrm>
            <a:off x="541338" y="2849563"/>
            <a:ext cx="747712"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High</a:t>
            </a:r>
          </a:p>
        </p:txBody>
      </p:sp>
      <p:sp>
        <p:nvSpPr>
          <p:cNvPr id="19460" name="Rectangle 4"/>
          <p:cNvSpPr>
            <a:spLocks noChangeArrowheads="1"/>
          </p:cNvSpPr>
          <p:nvPr/>
        </p:nvSpPr>
        <p:spPr bwMode="auto">
          <a:xfrm>
            <a:off x="568325" y="5287963"/>
            <a:ext cx="692150"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Low</a:t>
            </a:r>
          </a:p>
        </p:txBody>
      </p:sp>
      <p:sp>
        <p:nvSpPr>
          <p:cNvPr id="19461" name="Rectangle 5"/>
          <p:cNvSpPr>
            <a:spLocks noChangeArrowheads="1"/>
          </p:cNvSpPr>
          <p:nvPr/>
        </p:nvSpPr>
        <p:spPr bwMode="auto">
          <a:xfrm>
            <a:off x="2903538" y="1858963"/>
            <a:ext cx="747712"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High</a:t>
            </a:r>
          </a:p>
        </p:txBody>
      </p:sp>
      <p:sp>
        <p:nvSpPr>
          <p:cNvPr id="19462" name="Rectangle 6"/>
          <p:cNvSpPr>
            <a:spLocks noChangeArrowheads="1"/>
          </p:cNvSpPr>
          <p:nvPr/>
        </p:nvSpPr>
        <p:spPr bwMode="auto">
          <a:xfrm>
            <a:off x="6435725" y="1858963"/>
            <a:ext cx="692150"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Low</a:t>
            </a:r>
          </a:p>
        </p:txBody>
      </p:sp>
      <p:sp>
        <p:nvSpPr>
          <p:cNvPr id="19463" name="Rectangle 7"/>
          <p:cNvSpPr>
            <a:spLocks noChangeArrowheads="1"/>
          </p:cNvSpPr>
          <p:nvPr/>
        </p:nvSpPr>
        <p:spPr bwMode="auto">
          <a:xfrm>
            <a:off x="4114800" y="1447800"/>
            <a:ext cx="1752600" cy="457200"/>
          </a:xfrm>
          <a:prstGeom prst="rect">
            <a:avLst/>
          </a:prstGeom>
          <a:solidFill>
            <a:srgbClr val="FFFF00"/>
          </a:solidFill>
          <a:ln w="9525">
            <a:noFill/>
            <a:miter lim="800000"/>
            <a:headEnd/>
            <a:tailEnd/>
          </a:ln>
          <a:effectLst/>
        </p:spPr>
        <p:txBody>
          <a:bodyPr wrap="none" anchor="ctr"/>
          <a:lstStyle/>
          <a:p>
            <a:endParaRPr lang="en-US"/>
          </a:p>
        </p:txBody>
      </p:sp>
      <p:sp>
        <p:nvSpPr>
          <p:cNvPr id="19464" name="Rectangle 8"/>
          <p:cNvSpPr>
            <a:spLocks noChangeArrowheads="1"/>
          </p:cNvSpPr>
          <p:nvPr/>
        </p:nvSpPr>
        <p:spPr bwMode="auto">
          <a:xfrm>
            <a:off x="4140200" y="1477963"/>
            <a:ext cx="1779588" cy="396875"/>
          </a:xfrm>
          <a:prstGeom prst="rect">
            <a:avLst/>
          </a:prstGeom>
          <a:noFill/>
          <a:ln w="9525">
            <a:noFill/>
            <a:miter lim="800000"/>
            <a:headEnd/>
            <a:tailEnd/>
          </a:ln>
          <a:effectLst/>
        </p:spPr>
        <p:txBody>
          <a:bodyPr wrap="none" lIns="92075" tIns="46038" rIns="92075" bIns="46038">
            <a:spAutoFit/>
          </a:bodyPr>
          <a:lstStyle/>
          <a:p>
            <a:pPr algn="ctr"/>
            <a:r>
              <a:rPr lang="en-US" sz="2000" b="1">
                <a:solidFill>
                  <a:srgbClr val="1A0279"/>
                </a:solidFill>
                <a:latin typeface="Arial" charset="0"/>
              </a:rPr>
              <a:t>Market Share</a:t>
            </a:r>
          </a:p>
        </p:txBody>
      </p:sp>
      <p:sp>
        <p:nvSpPr>
          <p:cNvPr id="19465" name="Rectangle 9"/>
          <p:cNvSpPr>
            <a:spLocks noChangeArrowheads="1"/>
          </p:cNvSpPr>
          <p:nvPr/>
        </p:nvSpPr>
        <p:spPr bwMode="auto">
          <a:xfrm>
            <a:off x="76200" y="3810000"/>
            <a:ext cx="1447800" cy="1143000"/>
          </a:xfrm>
          <a:prstGeom prst="rect">
            <a:avLst/>
          </a:prstGeom>
          <a:solidFill>
            <a:srgbClr val="FFFF00"/>
          </a:solidFill>
          <a:ln w="9525">
            <a:noFill/>
            <a:miter lim="800000"/>
            <a:headEnd/>
            <a:tailEnd/>
          </a:ln>
          <a:effectLst/>
        </p:spPr>
        <p:txBody>
          <a:bodyPr wrap="none" anchor="ctr"/>
          <a:lstStyle/>
          <a:p>
            <a:endParaRPr lang="en-US"/>
          </a:p>
        </p:txBody>
      </p:sp>
      <p:sp>
        <p:nvSpPr>
          <p:cNvPr id="19466" name="Rectangle 10"/>
          <p:cNvSpPr>
            <a:spLocks noChangeArrowheads="1"/>
          </p:cNvSpPr>
          <p:nvPr/>
        </p:nvSpPr>
        <p:spPr bwMode="auto">
          <a:xfrm>
            <a:off x="55563" y="3916363"/>
            <a:ext cx="1566862" cy="1006475"/>
          </a:xfrm>
          <a:prstGeom prst="rect">
            <a:avLst/>
          </a:prstGeom>
          <a:noFill/>
          <a:ln w="9525">
            <a:noFill/>
            <a:miter lim="800000"/>
            <a:headEnd/>
            <a:tailEnd/>
          </a:ln>
          <a:effectLst/>
        </p:spPr>
        <p:txBody>
          <a:bodyPr wrap="none" lIns="92075" tIns="46038" rIns="92075" bIns="46038">
            <a:spAutoFit/>
          </a:bodyPr>
          <a:lstStyle/>
          <a:p>
            <a:pPr algn="ctr"/>
            <a:r>
              <a:rPr lang="en-US" sz="2000" b="1">
                <a:solidFill>
                  <a:srgbClr val="1A0279"/>
                </a:solidFill>
                <a:latin typeface="Arial" charset="0"/>
              </a:rPr>
              <a:t>Anticipated</a:t>
            </a:r>
          </a:p>
          <a:p>
            <a:pPr algn="ctr"/>
            <a:r>
              <a:rPr lang="en-US" sz="2000" b="1">
                <a:solidFill>
                  <a:srgbClr val="1A0279"/>
                </a:solidFill>
                <a:latin typeface="Arial" charset="0"/>
              </a:rPr>
              <a:t>Growth</a:t>
            </a:r>
          </a:p>
          <a:p>
            <a:pPr algn="ctr"/>
            <a:r>
              <a:rPr lang="en-US" sz="2000" b="1">
                <a:solidFill>
                  <a:srgbClr val="1A0279"/>
                </a:solidFill>
                <a:latin typeface="Arial" charset="0"/>
              </a:rPr>
              <a:t>Rate</a:t>
            </a:r>
          </a:p>
        </p:txBody>
      </p:sp>
      <p:sp>
        <p:nvSpPr>
          <p:cNvPr id="19467" name="Line 11"/>
          <p:cNvSpPr>
            <a:spLocks noChangeShapeType="1"/>
          </p:cNvSpPr>
          <p:nvPr/>
        </p:nvSpPr>
        <p:spPr bwMode="auto">
          <a:xfrm flipV="1">
            <a:off x="533400" y="2133600"/>
            <a:ext cx="0" cy="1676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68" name="Line 12"/>
          <p:cNvSpPr>
            <a:spLocks noChangeShapeType="1"/>
          </p:cNvSpPr>
          <p:nvPr/>
        </p:nvSpPr>
        <p:spPr bwMode="auto">
          <a:xfrm>
            <a:off x="533400" y="2133600"/>
            <a:ext cx="7620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69" name="Line 13"/>
          <p:cNvSpPr>
            <a:spLocks noChangeShapeType="1"/>
          </p:cNvSpPr>
          <p:nvPr/>
        </p:nvSpPr>
        <p:spPr bwMode="auto">
          <a:xfrm flipV="1">
            <a:off x="1524000" y="1600200"/>
            <a:ext cx="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0" name="Line 14"/>
          <p:cNvSpPr>
            <a:spLocks noChangeShapeType="1"/>
          </p:cNvSpPr>
          <p:nvPr/>
        </p:nvSpPr>
        <p:spPr bwMode="auto">
          <a:xfrm>
            <a:off x="1524000" y="1600200"/>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1" name="Line 15"/>
          <p:cNvSpPr>
            <a:spLocks noChangeShapeType="1"/>
          </p:cNvSpPr>
          <p:nvPr/>
        </p:nvSpPr>
        <p:spPr bwMode="auto">
          <a:xfrm>
            <a:off x="5867400" y="1600200"/>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2" name="Line 16"/>
          <p:cNvSpPr>
            <a:spLocks noChangeShapeType="1"/>
          </p:cNvSpPr>
          <p:nvPr/>
        </p:nvSpPr>
        <p:spPr bwMode="auto">
          <a:xfrm flipV="1">
            <a:off x="8458200" y="1600200"/>
            <a:ext cx="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3" name="Line 17"/>
          <p:cNvSpPr>
            <a:spLocks noChangeShapeType="1"/>
          </p:cNvSpPr>
          <p:nvPr/>
        </p:nvSpPr>
        <p:spPr bwMode="auto">
          <a:xfrm>
            <a:off x="533400" y="6477000"/>
            <a:ext cx="7620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4" name="Line 18"/>
          <p:cNvSpPr>
            <a:spLocks noChangeShapeType="1"/>
          </p:cNvSpPr>
          <p:nvPr/>
        </p:nvSpPr>
        <p:spPr bwMode="auto">
          <a:xfrm flipV="1">
            <a:off x="533400" y="4953000"/>
            <a:ext cx="0" cy="1524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5" name="Rectangle 19"/>
          <p:cNvSpPr>
            <a:spLocks noChangeArrowheads="1"/>
          </p:cNvSpPr>
          <p:nvPr/>
        </p:nvSpPr>
        <p:spPr bwMode="auto">
          <a:xfrm>
            <a:off x="1593850" y="22098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76" name="Object 20"/>
          <p:cNvGraphicFramePr>
            <a:graphicFrameLocks/>
          </p:cNvGraphicFramePr>
          <p:nvPr/>
        </p:nvGraphicFramePr>
        <p:xfrm>
          <a:off x="1506538" y="3297238"/>
          <a:ext cx="793750" cy="741362"/>
        </p:xfrm>
        <a:graphic>
          <a:graphicData uri="http://schemas.openxmlformats.org/presentationml/2006/ole">
            <mc:AlternateContent xmlns:mc="http://schemas.openxmlformats.org/markup-compatibility/2006">
              <mc:Choice xmlns:v="urn:schemas-microsoft-com:vml" Requires="v">
                <p:oleObj spid="_x0000_s1330" name="ClipArt" r:id="rId4" imgW="3693960" imgH="3465360" progId="MS_ClipArt_Gallery.2">
                  <p:embed/>
                </p:oleObj>
              </mc:Choice>
              <mc:Fallback>
                <p:oleObj name="ClipArt" r:id="rId4" imgW="3693960" imgH="3465360" progId="MS_ClipArt_Gallery.2">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538" y="3297238"/>
                        <a:ext cx="793750" cy="7413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7" name="Object 21"/>
          <p:cNvGraphicFramePr>
            <a:graphicFrameLocks/>
          </p:cNvGraphicFramePr>
          <p:nvPr/>
        </p:nvGraphicFramePr>
        <p:xfrm>
          <a:off x="2039938" y="2916238"/>
          <a:ext cx="631825" cy="588962"/>
        </p:xfrm>
        <a:graphic>
          <a:graphicData uri="http://schemas.openxmlformats.org/presentationml/2006/ole">
            <mc:AlternateContent xmlns:mc="http://schemas.openxmlformats.org/markup-compatibility/2006">
              <mc:Choice xmlns:v="urn:schemas-microsoft-com:vml" Requires="v">
                <p:oleObj spid="_x0000_s1331" name="ClipArt" r:id="rId6" imgW="3693960" imgH="3465360" progId="MS_ClipArt_Gallery.2">
                  <p:embed/>
                </p:oleObj>
              </mc:Choice>
              <mc:Fallback>
                <p:oleObj name="ClipArt" r:id="rId6" imgW="3693960" imgH="3465360" progId="MS_ClipArt_Gallery.2">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9938" y="2916238"/>
                        <a:ext cx="631825" cy="5889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8" name="Object 22"/>
          <p:cNvGraphicFramePr>
            <a:graphicFrameLocks/>
          </p:cNvGraphicFramePr>
          <p:nvPr/>
        </p:nvGraphicFramePr>
        <p:xfrm>
          <a:off x="2801938" y="2687638"/>
          <a:ext cx="474662" cy="442912"/>
        </p:xfrm>
        <a:graphic>
          <a:graphicData uri="http://schemas.openxmlformats.org/presentationml/2006/ole">
            <mc:AlternateContent xmlns:mc="http://schemas.openxmlformats.org/markup-compatibility/2006">
              <mc:Choice xmlns:v="urn:schemas-microsoft-com:vml" Requires="v">
                <p:oleObj spid="_x0000_s1332" name="ClipArt" r:id="rId8" imgW="3693960" imgH="3465360" progId="MS_ClipArt_Gallery.2">
                  <p:embed/>
                </p:oleObj>
              </mc:Choice>
              <mc:Fallback>
                <p:oleObj name="ClipArt" r:id="rId8" imgW="3693960" imgH="3465360" progId="MS_ClipArt_Gallery.2">
                  <p:embed/>
                  <p:pic>
                    <p:nvPicPr>
                      <p:cNvPr id="0" name="Picture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1938" y="2687638"/>
                        <a:ext cx="474662" cy="4429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9" name="Object 23"/>
          <p:cNvGraphicFramePr>
            <a:graphicFrameLocks/>
          </p:cNvGraphicFramePr>
          <p:nvPr/>
        </p:nvGraphicFramePr>
        <p:xfrm>
          <a:off x="3487738" y="2840038"/>
          <a:ext cx="322262" cy="300037"/>
        </p:xfrm>
        <a:graphic>
          <a:graphicData uri="http://schemas.openxmlformats.org/presentationml/2006/ole">
            <mc:AlternateContent xmlns:mc="http://schemas.openxmlformats.org/markup-compatibility/2006">
              <mc:Choice xmlns:v="urn:schemas-microsoft-com:vml" Requires="v">
                <p:oleObj spid="_x0000_s1333" name="ClipArt" r:id="rId10" imgW="3693960" imgH="3465360" progId="MS_ClipArt_Gallery.2">
                  <p:embed/>
                </p:oleObj>
              </mc:Choice>
              <mc:Fallback>
                <p:oleObj name="ClipArt" r:id="rId10" imgW="3693960" imgH="3465360" progId="MS_ClipArt_Gallery.2">
                  <p:embed/>
                  <p:pic>
                    <p:nvPicPr>
                      <p:cNvPr id="0" name="Picture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7738" y="2840038"/>
                        <a:ext cx="322262" cy="3000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80" name="Object 24"/>
          <p:cNvGraphicFramePr>
            <a:graphicFrameLocks/>
          </p:cNvGraphicFramePr>
          <p:nvPr/>
        </p:nvGraphicFramePr>
        <p:xfrm>
          <a:off x="4021138" y="3068638"/>
          <a:ext cx="246062" cy="230187"/>
        </p:xfrm>
        <a:graphic>
          <a:graphicData uri="http://schemas.openxmlformats.org/presentationml/2006/ole">
            <mc:AlternateContent xmlns:mc="http://schemas.openxmlformats.org/markup-compatibility/2006">
              <mc:Choice xmlns:v="urn:schemas-microsoft-com:vml" Requires="v">
                <p:oleObj spid="_x0000_s1334" name="ClipArt" r:id="rId12" imgW="3693960" imgH="3465360" progId="MS_ClipArt_Gallery.2">
                  <p:embed/>
                </p:oleObj>
              </mc:Choice>
              <mc:Fallback>
                <p:oleObj name="ClipArt" r:id="rId12" imgW="3693960" imgH="3465360" progId="MS_ClipArt_Gallery.2">
                  <p:embed/>
                  <p:pic>
                    <p:nvPicPr>
                      <p:cNvPr id="0" name="Picture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1138" y="3068638"/>
                        <a:ext cx="246062" cy="230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81" name="Object 25"/>
          <p:cNvGraphicFramePr>
            <a:graphicFrameLocks/>
          </p:cNvGraphicFramePr>
          <p:nvPr/>
        </p:nvGraphicFramePr>
        <p:xfrm>
          <a:off x="4478338" y="3373438"/>
          <a:ext cx="225425" cy="207962"/>
        </p:xfrm>
        <a:graphic>
          <a:graphicData uri="http://schemas.openxmlformats.org/presentationml/2006/ole">
            <mc:AlternateContent xmlns:mc="http://schemas.openxmlformats.org/markup-compatibility/2006">
              <mc:Choice xmlns:v="urn:schemas-microsoft-com:vml" Requires="v">
                <p:oleObj spid="_x0000_s1335" name="ClipArt" r:id="rId13" imgW="3693960" imgH="3465360" progId="MS_ClipArt_Gallery.2">
                  <p:embed/>
                </p:oleObj>
              </mc:Choice>
              <mc:Fallback>
                <p:oleObj name="ClipArt" r:id="rId13" imgW="3693960" imgH="3465360" progId="MS_ClipArt_Gallery.2">
                  <p:embed/>
                  <p:pic>
                    <p:nvPicPr>
                      <p:cNvPr id="0"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8338" y="3373438"/>
                        <a:ext cx="225425" cy="2079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82" name="Rectangle 26"/>
          <p:cNvSpPr>
            <a:spLocks noChangeArrowheads="1"/>
          </p:cNvSpPr>
          <p:nvPr/>
        </p:nvSpPr>
        <p:spPr bwMode="auto">
          <a:xfrm>
            <a:off x="1584325" y="2239963"/>
            <a:ext cx="819150"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Stars</a:t>
            </a:r>
          </a:p>
        </p:txBody>
      </p:sp>
      <p:sp>
        <p:nvSpPr>
          <p:cNvPr id="19483" name="Rectangle 27"/>
          <p:cNvSpPr>
            <a:spLocks noChangeArrowheads="1"/>
          </p:cNvSpPr>
          <p:nvPr/>
        </p:nvSpPr>
        <p:spPr bwMode="auto">
          <a:xfrm>
            <a:off x="5175250" y="22098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sp>
        <p:nvSpPr>
          <p:cNvPr id="19484" name="Rectangle 28"/>
          <p:cNvSpPr>
            <a:spLocks noChangeArrowheads="1"/>
          </p:cNvSpPr>
          <p:nvPr/>
        </p:nvSpPr>
        <p:spPr bwMode="auto">
          <a:xfrm>
            <a:off x="5186363" y="3070225"/>
            <a:ext cx="603250" cy="914400"/>
          </a:xfrm>
          <a:prstGeom prst="rect">
            <a:avLst/>
          </a:prstGeom>
          <a:noFill/>
          <a:ln w="9525">
            <a:noFill/>
            <a:miter lim="800000"/>
            <a:headEnd/>
            <a:tailEnd/>
          </a:ln>
          <a:effectLst>
            <a:outerShdw dist="107763" dir="2700000" algn="ctr" rotWithShape="0">
              <a:schemeClr val="bg2"/>
            </a:outerShdw>
          </a:effectLst>
        </p:spPr>
        <p:txBody>
          <a:bodyPr wrap="none" lIns="92075" tIns="46038" rIns="92075" bIns="46038">
            <a:spAutoFit/>
          </a:bodyPr>
          <a:lstStyle/>
          <a:p>
            <a:pPr algn="ctr"/>
            <a:r>
              <a:rPr lang="en-US" sz="5400" b="1">
                <a:solidFill>
                  <a:srgbClr val="FFFF00"/>
                </a:solidFill>
                <a:latin typeface="Arial" charset="0"/>
              </a:rPr>
              <a:t>?</a:t>
            </a:r>
          </a:p>
        </p:txBody>
      </p:sp>
      <p:sp>
        <p:nvSpPr>
          <p:cNvPr id="19485" name="Rectangle 29"/>
          <p:cNvSpPr>
            <a:spLocks noChangeArrowheads="1"/>
          </p:cNvSpPr>
          <p:nvPr/>
        </p:nvSpPr>
        <p:spPr bwMode="auto">
          <a:xfrm>
            <a:off x="5872163" y="2689225"/>
            <a:ext cx="603250" cy="914400"/>
          </a:xfrm>
          <a:prstGeom prst="rect">
            <a:avLst/>
          </a:prstGeom>
          <a:noFill/>
          <a:ln w="9525">
            <a:noFill/>
            <a:miter lim="800000"/>
            <a:headEnd/>
            <a:tailEnd/>
          </a:ln>
          <a:effectLst>
            <a:outerShdw dist="107763" dir="2700000" algn="ctr" rotWithShape="0">
              <a:schemeClr val="bg2"/>
            </a:outerShdw>
          </a:effectLst>
        </p:spPr>
        <p:txBody>
          <a:bodyPr wrap="none" lIns="92075" tIns="46038" rIns="92075" bIns="46038">
            <a:spAutoFit/>
          </a:bodyPr>
          <a:lstStyle/>
          <a:p>
            <a:pPr algn="ctr"/>
            <a:r>
              <a:rPr lang="en-US" sz="5400" b="1">
                <a:solidFill>
                  <a:srgbClr val="FFFF00"/>
                </a:solidFill>
                <a:latin typeface="Arial" charset="0"/>
              </a:rPr>
              <a:t>?</a:t>
            </a:r>
          </a:p>
        </p:txBody>
      </p:sp>
      <p:sp>
        <p:nvSpPr>
          <p:cNvPr id="19486" name="Rectangle 30"/>
          <p:cNvSpPr>
            <a:spLocks noChangeArrowheads="1"/>
          </p:cNvSpPr>
          <p:nvPr/>
        </p:nvSpPr>
        <p:spPr bwMode="auto">
          <a:xfrm>
            <a:off x="6634163" y="2536825"/>
            <a:ext cx="603250" cy="914400"/>
          </a:xfrm>
          <a:prstGeom prst="rect">
            <a:avLst/>
          </a:prstGeom>
          <a:noFill/>
          <a:ln w="9525">
            <a:noFill/>
            <a:miter lim="800000"/>
            <a:headEnd/>
            <a:tailEnd/>
          </a:ln>
          <a:effectLst>
            <a:outerShdw dist="107763" dir="2700000" algn="ctr" rotWithShape="0">
              <a:schemeClr val="bg2"/>
            </a:outerShdw>
          </a:effectLst>
        </p:spPr>
        <p:txBody>
          <a:bodyPr lIns="92075" tIns="46038" rIns="92075" bIns="46038">
            <a:spAutoFit/>
          </a:bodyPr>
          <a:lstStyle/>
          <a:p>
            <a:pPr algn="ctr"/>
            <a:r>
              <a:rPr lang="en-US" sz="5400" b="1">
                <a:solidFill>
                  <a:srgbClr val="FFFF00"/>
                </a:solidFill>
                <a:latin typeface="Arial" charset="0"/>
              </a:rPr>
              <a:t>?</a:t>
            </a:r>
          </a:p>
        </p:txBody>
      </p:sp>
      <p:sp>
        <p:nvSpPr>
          <p:cNvPr id="19487" name="Rectangle 31"/>
          <p:cNvSpPr>
            <a:spLocks noChangeArrowheads="1"/>
          </p:cNvSpPr>
          <p:nvPr/>
        </p:nvSpPr>
        <p:spPr bwMode="auto">
          <a:xfrm>
            <a:off x="7396163" y="2689225"/>
            <a:ext cx="603250" cy="914400"/>
          </a:xfrm>
          <a:prstGeom prst="rect">
            <a:avLst/>
          </a:prstGeom>
          <a:noFill/>
          <a:ln w="9525">
            <a:noFill/>
            <a:miter lim="800000"/>
            <a:headEnd/>
            <a:tailEnd/>
          </a:ln>
          <a:effectLst>
            <a:outerShdw dist="107763" dir="2700000" algn="ctr" rotWithShape="0">
              <a:schemeClr val="bg2"/>
            </a:outerShdw>
          </a:effectLst>
        </p:spPr>
        <p:txBody>
          <a:bodyPr lIns="92075" tIns="46038" rIns="92075" bIns="46038">
            <a:spAutoFit/>
          </a:bodyPr>
          <a:lstStyle/>
          <a:p>
            <a:pPr algn="ctr"/>
            <a:r>
              <a:rPr lang="en-US" sz="5400" b="1">
                <a:solidFill>
                  <a:srgbClr val="FFFF00"/>
                </a:solidFill>
                <a:latin typeface="Arial" charset="0"/>
              </a:rPr>
              <a:t>?</a:t>
            </a:r>
          </a:p>
        </p:txBody>
      </p:sp>
      <p:sp>
        <p:nvSpPr>
          <p:cNvPr id="19488" name="Rectangle 32"/>
          <p:cNvSpPr>
            <a:spLocks noChangeArrowheads="1"/>
          </p:cNvSpPr>
          <p:nvPr/>
        </p:nvSpPr>
        <p:spPr bwMode="auto">
          <a:xfrm>
            <a:off x="5181600" y="2286000"/>
            <a:ext cx="2087563"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Question Marks</a:t>
            </a:r>
          </a:p>
        </p:txBody>
      </p:sp>
      <p:sp>
        <p:nvSpPr>
          <p:cNvPr id="19489" name="Rectangle 33"/>
          <p:cNvSpPr>
            <a:spLocks noChangeArrowheads="1"/>
          </p:cNvSpPr>
          <p:nvPr/>
        </p:nvSpPr>
        <p:spPr bwMode="auto">
          <a:xfrm>
            <a:off x="1593850" y="44196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90" name="Object 34"/>
          <p:cNvGraphicFramePr>
            <a:graphicFrameLocks/>
          </p:cNvGraphicFramePr>
          <p:nvPr/>
        </p:nvGraphicFramePr>
        <p:xfrm>
          <a:off x="2514600" y="4506913"/>
          <a:ext cx="2362200" cy="1893887"/>
        </p:xfrm>
        <a:graphic>
          <a:graphicData uri="http://schemas.openxmlformats.org/presentationml/2006/ole">
            <mc:AlternateContent xmlns:mc="http://schemas.openxmlformats.org/markup-compatibility/2006">
              <mc:Choice xmlns:v="urn:schemas-microsoft-com:vml" Requires="v">
                <p:oleObj spid="_x0000_s1336" name="ClipArt" r:id="rId15" imgW="4586040" imgH="3936960" progId="MS_ClipArt_Gallery.2">
                  <p:embed/>
                </p:oleObj>
              </mc:Choice>
              <mc:Fallback>
                <p:oleObj name="ClipArt" r:id="rId15" imgW="4586040" imgH="3936960" progId="MS_ClipArt_Gallery.2">
                  <p:embed/>
                  <p:pic>
                    <p:nvPicPr>
                      <p:cNvPr id="0" name="Picture 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4506913"/>
                        <a:ext cx="2362200" cy="18938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91" name="Rectangle 35"/>
          <p:cNvSpPr>
            <a:spLocks noChangeArrowheads="1"/>
          </p:cNvSpPr>
          <p:nvPr/>
        </p:nvSpPr>
        <p:spPr bwMode="auto">
          <a:xfrm>
            <a:off x="1584325" y="4449763"/>
            <a:ext cx="1554163"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Cash Cows</a:t>
            </a:r>
          </a:p>
        </p:txBody>
      </p:sp>
      <p:sp>
        <p:nvSpPr>
          <p:cNvPr id="19492" name="Rectangle 36"/>
          <p:cNvSpPr>
            <a:spLocks noChangeArrowheads="1"/>
          </p:cNvSpPr>
          <p:nvPr/>
        </p:nvSpPr>
        <p:spPr bwMode="auto">
          <a:xfrm>
            <a:off x="5105400" y="4419600"/>
            <a:ext cx="342900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93" name="Object 37"/>
          <p:cNvGraphicFramePr>
            <a:graphicFrameLocks/>
          </p:cNvGraphicFramePr>
          <p:nvPr/>
        </p:nvGraphicFramePr>
        <p:xfrm>
          <a:off x="6269038" y="4648200"/>
          <a:ext cx="1954212" cy="1552575"/>
        </p:xfrm>
        <a:graphic>
          <a:graphicData uri="http://schemas.openxmlformats.org/presentationml/2006/ole">
            <mc:AlternateContent xmlns:mc="http://schemas.openxmlformats.org/markup-compatibility/2006">
              <mc:Choice xmlns:v="urn:schemas-microsoft-com:vml" Requires="v">
                <p:oleObj spid="_x0000_s1337" name="ClipArt" r:id="rId17" imgW="4120920" imgH="3274920" progId="MS_ClipArt_Gallery.2">
                  <p:embed/>
                </p:oleObj>
              </mc:Choice>
              <mc:Fallback>
                <p:oleObj name="ClipArt" r:id="rId17" imgW="4120920" imgH="3274920" progId="MS_ClipArt_Gallery.2">
                  <p:embed/>
                  <p:pic>
                    <p:nvPicPr>
                      <p:cNvPr id="0" name="Picture 9"/>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69038" y="4648200"/>
                        <a:ext cx="1954212" cy="15525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94" name="Rectangle 38"/>
          <p:cNvSpPr>
            <a:spLocks noChangeArrowheads="1"/>
          </p:cNvSpPr>
          <p:nvPr/>
        </p:nvSpPr>
        <p:spPr bwMode="auto">
          <a:xfrm>
            <a:off x="5089525" y="4449763"/>
            <a:ext cx="820738"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Dogs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623300" cy="1064323"/>
          </a:xfrm>
        </p:spPr>
        <p:txBody>
          <a:bodyPr>
            <a:normAutofit/>
          </a:bodyPr>
          <a:lstStyle/>
          <a:p>
            <a:r>
              <a:rPr lang="en-US" sz="2800" b="1" dirty="0" smtClean="0"/>
              <a:t>Portfolio decision </a:t>
            </a:r>
            <a:endParaRPr lang="en-US" sz="2800" b="1" dirty="0"/>
          </a:p>
        </p:txBody>
      </p:sp>
      <p:graphicFrame>
        <p:nvGraphicFramePr>
          <p:cNvPr id="4" name="Table 3"/>
          <p:cNvGraphicFramePr>
            <a:graphicFrameLocks noGrp="1"/>
          </p:cNvGraphicFramePr>
          <p:nvPr/>
        </p:nvGraphicFramePr>
        <p:xfrm>
          <a:off x="1524000" y="1397000"/>
          <a:ext cx="6368098" cy="222504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xmlns="" val="20000"/>
                    </a:ext>
                  </a:extLst>
                </a:gridCol>
                <a:gridCol w="1110298">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328102">
                  <a:extLst>
                    <a:ext uri="{9D8B030D-6E8A-4147-A177-3AD203B41FA5}">
                      <a16:colId xmlns:a16="http://schemas.microsoft.com/office/drawing/2014/main" xmlns="" val="20003"/>
                    </a:ext>
                  </a:extLst>
                </a:gridCol>
                <a:gridCol w="1110298">
                  <a:extLst>
                    <a:ext uri="{9D8B030D-6E8A-4147-A177-3AD203B41FA5}">
                      <a16:colId xmlns:a16="http://schemas.microsoft.com/office/drawing/2014/main" xmlns="" val="20004"/>
                    </a:ext>
                  </a:extLst>
                </a:gridCol>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Total</a:t>
                      </a:r>
                      <a:endParaRPr lang="en-US" dirty="0"/>
                    </a:p>
                  </a:txBody>
                  <a:tcPr/>
                </a:tc>
                <a:extLst>
                  <a:ext uri="{0D108BD9-81ED-4DB2-BD59-A6C34878D82A}">
                    <a16:rowId xmlns:a16="http://schemas.microsoft.com/office/drawing/2014/main" xmlns="" val="10000"/>
                  </a:ext>
                </a:extLst>
              </a:tr>
              <a:tr h="370840">
                <a:tc>
                  <a:txBody>
                    <a:bodyPr/>
                    <a:lstStyle/>
                    <a:p>
                      <a:r>
                        <a:rPr lang="en-US" dirty="0" smtClean="0"/>
                        <a:t> Revenue </a:t>
                      </a:r>
                      <a:endParaRPr lang="en-US" dirty="0"/>
                    </a:p>
                  </a:txBody>
                  <a:tcPr/>
                </a:tc>
                <a:tc>
                  <a:txBody>
                    <a:bodyPr/>
                    <a:lstStyle/>
                    <a:p>
                      <a:r>
                        <a:rPr lang="en-US" dirty="0" smtClean="0"/>
                        <a:t>1 m</a:t>
                      </a:r>
                      <a:endParaRPr lang="en-US" dirty="0"/>
                    </a:p>
                  </a:txBody>
                  <a:tcPr/>
                </a:tc>
                <a:tc>
                  <a:txBody>
                    <a:bodyPr/>
                    <a:lstStyle/>
                    <a:p>
                      <a:r>
                        <a:rPr lang="en-US" dirty="0" smtClean="0"/>
                        <a:t>2m</a:t>
                      </a:r>
                      <a:endParaRPr lang="en-US" dirty="0"/>
                    </a:p>
                  </a:txBody>
                  <a:tcPr/>
                </a:tc>
                <a:tc>
                  <a:txBody>
                    <a:bodyPr/>
                    <a:lstStyle/>
                    <a:p>
                      <a:r>
                        <a:rPr lang="en-US" dirty="0" smtClean="0"/>
                        <a:t>3m</a:t>
                      </a:r>
                      <a:endParaRPr lang="en-US" dirty="0"/>
                    </a:p>
                  </a:txBody>
                  <a:tcPr/>
                </a:tc>
                <a:tc>
                  <a:txBody>
                    <a:bodyPr/>
                    <a:lstStyle/>
                    <a:p>
                      <a:r>
                        <a:rPr lang="en-US" dirty="0" smtClean="0"/>
                        <a:t> 6.00</a:t>
                      </a:r>
                      <a:endParaRPr lang="en-US" dirty="0"/>
                    </a:p>
                  </a:txBody>
                  <a:tcPr/>
                </a:tc>
                <a:extLst>
                  <a:ext uri="{0D108BD9-81ED-4DB2-BD59-A6C34878D82A}">
                    <a16:rowId xmlns:a16="http://schemas.microsoft.com/office/drawing/2014/main" xmlns="" val="10001"/>
                  </a:ext>
                </a:extLst>
              </a:tr>
              <a:tr h="370840">
                <a:tc>
                  <a:txBody>
                    <a:bodyPr/>
                    <a:lstStyle/>
                    <a:p>
                      <a:r>
                        <a:rPr lang="en-US" dirty="0" smtClean="0"/>
                        <a:t>-Variable</a:t>
                      </a:r>
                      <a:r>
                        <a:rPr lang="en-US" baseline="0" dirty="0" smtClean="0"/>
                        <a:t> cost</a:t>
                      </a:r>
                      <a:endParaRPr lang="en-US" dirty="0"/>
                    </a:p>
                  </a:txBody>
                  <a:tcPr/>
                </a:tc>
                <a:tc>
                  <a:txBody>
                    <a:bodyPr/>
                    <a:lstStyle/>
                    <a:p>
                      <a:r>
                        <a:rPr lang="en-US" dirty="0" smtClean="0"/>
                        <a:t>0.2</a:t>
                      </a:r>
                      <a:endParaRPr lang="en-US" dirty="0"/>
                    </a:p>
                  </a:txBody>
                  <a:tcPr/>
                </a:tc>
                <a:tc>
                  <a:txBody>
                    <a:bodyPr/>
                    <a:lstStyle/>
                    <a:p>
                      <a:r>
                        <a:rPr lang="en-US" dirty="0" smtClean="0"/>
                        <a:t>0.5</a:t>
                      </a:r>
                      <a:endParaRPr lang="en-US" dirty="0"/>
                    </a:p>
                  </a:txBody>
                  <a:tcPr/>
                </a:tc>
                <a:tc>
                  <a:txBody>
                    <a:bodyPr/>
                    <a:lstStyle/>
                    <a:p>
                      <a:r>
                        <a:rPr lang="en-US" dirty="0" smtClean="0"/>
                        <a:t>1.5m</a:t>
                      </a:r>
                      <a:endParaRPr lang="en-US" dirty="0"/>
                    </a:p>
                  </a:txBody>
                  <a:tcPr/>
                </a:tc>
                <a:tc>
                  <a:txBody>
                    <a:bodyPr/>
                    <a:lstStyle/>
                    <a:p>
                      <a:r>
                        <a:rPr lang="en-US" dirty="0" smtClean="0"/>
                        <a:t>(2.20)</a:t>
                      </a:r>
                      <a:endParaRPr lang="en-US" dirty="0"/>
                    </a:p>
                  </a:txBody>
                  <a:tcPr/>
                </a:tc>
                <a:extLst>
                  <a:ext uri="{0D108BD9-81ED-4DB2-BD59-A6C34878D82A}">
                    <a16:rowId xmlns:a16="http://schemas.microsoft.com/office/drawing/2014/main" xmlns="" val="10002"/>
                  </a:ext>
                </a:extLst>
              </a:tr>
              <a:tr h="370840">
                <a:tc>
                  <a:txBody>
                    <a:bodyPr/>
                    <a:lstStyle/>
                    <a:p>
                      <a:r>
                        <a:rPr lang="en-US" dirty="0" smtClean="0"/>
                        <a:t>Contribution </a:t>
                      </a:r>
                      <a:endParaRPr lang="en-US" dirty="0"/>
                    </a:p>
                  </a:txBody>
                  <a:tcPr/>
                </a:tc>
                <a:tc>
                  <a:txBody>
                    <a:bodyPr/>
                    <a:lstStyle/>
                    <a:p>
                      <a:r>
                        <a:rPr lang="en-US" dirty="0" smtClean="0"/>
                        <a:t>0.8</a:t>
                      </a:r>
                      <a:endParaRPr lang="en-US" dirty="0"/>
                    </a:p>
                  </a:txBody>
                  <a:tcPr/>
                </a:tc>
                <a:tc>
                  <a:txBody>
                    <a:bodyPr/>
                    <a:lstStyle/>
                    <a:p>
                      <a:r>
                        <a:rPr lang="en-US" dirty="0" smtClean="0"/>
                        <a:t>1.5m</a:t>
                      </a:r>
                      <a:endParaRPr lang="en-US" dirty="0"/>
                    </a:p>
                  </a:txBody>
                  <a:tcPr/>
                </a:tc>
                <a:tc>
                  <a:txBody>
                    <a:bodyPr/>
                    <a:lstStyle/>
                    <a:p>
                      <a:r>
                        <a:rPr lang="en-US" dirty="0" smtClean="0"/>
                        <a:t>1.5m</a:t>
                      </a:r>
                      <a:endParaRPr lang="en-US" dirty="0"/>
                    </a:p>
                  </a:txBody>
                  <a:tcPr/>
                </a:tc>
                <a:tc>
                  <a:txBody>
                    <a:bodyPr/>
                    <a:lstStyle/>
                    <a:p>
                      <a:r>
                        <a:rPr lang="en-US" dirty="0" smtClean="0"/>
                        <a:t> 3.80m</a:t>
                      </a:r>
                      <a:endParaRPr lang="en-US" dirty="0"/>
                    </a:p>
                  </a:txBody>
                  <a:tcPr/>
                </a:tc>
                <a:extLst>
                  <a:ext uri="{0D108BD9-81ED-4DB2-BD59-A6C34878D82A}">
                    <a16:rowId xmlns:a16="http://schemas.microsoft.com/office/drawing/2014/main" xmlns="" val="10003"/>
                  </a:ext>
                </a:extLst>
              </a:tr>
              <a:tr h="370840">
                <a:tc>
                  <a:txBody>
                    <a:bodyPr/>
                    <a:lstStyle/>
                    <a:p>
                      <a:r>
                        <a:rPr lang="en-US" dirty="0" smtClean="0"/>
                        <a:t>-Fixed cost </a:t>
                      </a:r>
                      <a:endParaRPr lang="en-US" dirty="0"/>
                    </a:p>
                  </a:txBody>
                  <a:tcPr/>
                </a:tc>
                <a:tc>
                  <a:txBody>
                    <a:bodyPr/>
                    <a:lstStyle/>
                    <a:p>
                      <a:r>
                        <a:rPr lang="en-US" dirty="0" smtClean="0"/>
                        <a:t>0.9</a:t>
                      </a:r>
                      <a:endParaRPr lang="en-US" dirty="0"/>
                    </a:p>
                  </a:txBody>
                  <a:tcPr/>
                </a:tc>
                <a:tc>
                  <a:txBody>
                    <a:bodyPr/>
                    <a:lstStyle/>
                    <a:p>
                      <a:r>
                        <a:rPr lang="en-US" dirty="0" smtClean="0"/>
                        <a:t>0.9</a:t>
                      </a:r>
                      <a:endParaRPr lang="en-US" dirty="0"/>
                    </a:p>
                  </a:txBody>
                  <a:tcPr/>
                </a:tc>
                <a:tc>
                  <a:txBody>
                    <a:bodyPr/>
                    <a:lstStyle/>
                    <a:p>
                      <a:r>
                        <a:rPr lang="en-US" dirty="0" smtClean="0"/>
                        <a:t>0.9</a:t>
                      </a:r>
                      <a:endParaRPr lang="en-US" dirty="0"/>
                    </a:p>
                  </a:txBody>
                  <a:tcPr/>
                </a:tc>
                <a:tc>
                  <a:txBody>
                    <a:bodyPr/>
                    <a:lstStyle/>
                    <a:p>
                      <a:r>
                        <a:rPr lang="en-US" dirty="0" smtClean="0"/>
                        <a:t> 2.7m</a:t>
                      </a:r>
                      <a:endParaRPr lang="en-US" dirty="0"/>
                    </a:p>
                  </a:txBody>
                  <a:tcPr/>
                </a:tc>
                <a:extLst>
                  <a:ext uri="{0D108BD9-81ED-4DB2-BD59-A6C34878D82A}">
                    <a16:rowId xmlns:a16="http://schemas.microsoft.com/office/drawing/2014/main" xmlns="" val="10004"/>
                  </a:ext>
                </a:extLst>
              </a:tr>
              <a:tr h="370840">
                <a:tc>
                  <a:txBody>
                    <a:bodyPr/>
                    <a:lstStyle/>
                    <a:p>
                      <a:r>
                        <a:rPr lang="en-US" dirty="0" smtClean="0"/>
                        <a:t>Profit </a:t>
                      </a:r>
                      <a:endParaRPr lang="en-US" dirty="0"/>
                    </a:p>
                  </a:txBody>
                  <a:tcPr/>
                </a:tc>
                <a:tc>
                  <a:txBody>
                    <a:bodyPr/>
                    <a:lstStyle/>
                    <a:p>
                      <a:r>
                        <a:rPr lang="en-US" dirty="0" smtClean="0"/>
                        <a:t>(0.1)</a:t>
                      </a:r>
                      <a:endParaRPr lang="en-US" dirty="0"/>
                    </a:p>
                  </a:txBody>
                  <a:tcPr/>
                </a:tc>
                <a:tc>
                  <a:txBody>
                    <a:bodyPr/>
                    <a:lstStyle/>
                    <a:p>
                      <a:r>
                        <a:rPr lang="en-US" dirty="0" smtClean="0"/>
                        <a:t>0.6</a:t>
                      </a:r>
                      <a:endParaRPr lang="en-US" dirty="0"/>
                    </a:p>
                  </a:txBody>
                  <a:tcPr/>
                </a:tc>
                <a:tc>
                  <a:txBody>
                    <a:bodyPr/>
                    <a:lstStyle/>
                    <a:p>
                      <a:r>
                        <a:rPr lang="en-US" dirty="0" smtClean="0"/>
                        <a:t>0.6</a:t>
                      </a:r>
                      <a:endParaRPr lang="en-US" dirty="0"/>
                    </a:p>
                  </a:txBody>
                  <a:tcPr/>
                </a:tc>
                <a:tc>
                  <a:txBody>
                    <a:bodyPr/>
                    <a:lstStyle/>
                    <a:p>
                      <a:r>
                        <a:rPr lang="en-US" dirty="0" smtClean="0"/>
                        <a:t> 1.1m</a:t>
                      </a:r>
                      <a:endParaRPr lang="en-US" dirty="0"/>
                    </a:p>
                  </a:txBody>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1524000" y="3962400"/>
            <a:ext cx="6553200" cy="923330"/>
          </a:xfrm>
          <a:prstGeom prst="rect">
            <a:avLst/>
          </a:prstGeom>
          <a:noFill/>
        </p:spPr>
        <p:txBody>
          <a:bodyPr wrap="square" rtlCol="0">
            <a:spAutoFit/>
          </a:bodyPr>
          <a:lstStyle/>
          <a:p>
            <a:r>
              <a:rPr lang="en-US" b="1" u="sng" dirty="0" smtClean="0"/>
              <a:t>Product A</a:t>
            </a:r>
            <a:r>
              <a:rPr lang="en-US" dirty="0" smtClean="0"/>
              <a:t> in the portfolio has been making continues losses during last few financial years of the company.  Advice whether the </a:t>
            </a:r>
            <a:r>
              <a:rPr lang="en-US" b="1" u="sng" dirty="0" smtClean="0"/>
              <a:t>product A </a:t>
            </a:r>
            <a:r>
              <a:rPr lang="en-US" dirty="0" smtClean="0"/>
              <a:t>should be discontinued or not.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685800" y="0"/>
            <a:ext cx="7772400" cy="1143000"/>
          </a:xfrm>
        </p:spPr>
        <p:txBody>
          <a:bodyPr/>
          <a:lstStyle/>
          <a:p>
            <a:r>
              <a:rPr lang="en-US"/>
              <a:t>Business Level Strategy</a:t>
            </a:r>
          </a:p>
        </p:txBody>
      </p:sp>
      <p:sp>
        <p:nvSpPr>
          <p:cNvPr id="21507" name="Rectangle 3"/>
          <p:cNvSpPr>
            <a:spLocks noGrp="1" noChangeArrowheads="1"/>
          </p:cNvSpPr>
          <p:nvPr>
            <p:ph type="body" idx="1"/>
          </p:nvPr>
        </p:nvSpPr>
        <p:spPr>
          <a:xfrm>
            <a:off x="685800" y="1219200"/>
            <a:ext cx="7772400" cy="4648200"/>
          </a:xfrm>
        </p:spPr>
        <p:txBody>
          <a:bodyPr>
            <a:normAutofit fontScale="92500" lnSpcReduction="10000"/>
          </a:bodyPr>
          <a:lstStyle/>
          <a:p>
            <a:r>
              <a:rPr lang="en-US" sz="2800"/>
              <a:t>How do we support the corporate strategy?</a:t>
            </a:r>
          </a:p>
          <a:p>
            <a:r>
              <a:rPr lang="en-US" sz="2800"/>
              <a:t>How do we compete in a specific business arena?</a:t>
            </a:r>
          </a:p>
          <a:p>
            <a:r>
              <a:rPr lang="en-US" sz="2800"/>
              <a:t>Three types of business level strategies:</a:t>
            </a:r>
          </a:p>
          <a:p>
            <a:pPr lvl="1"/>
            <a:r>
              <a:rPr lang="en-US" sz="2400"/>
              <a:t>Low cost producer</a:t>
            </a:r>
          </a:p>
          <a:p>
            <a:pPr lvl="1"/>
            <a:r>
              <a:rPr lang="en-US" sz="2400"/>
              <a:t>Differentiator</a:t>
            </a:r>
          </a:p>
          <a:p>
            <a:pPr lvl="1"/>
            <a:r>
              <a:rPr lang="en-US" sz="2400"/>
              <a:t>Focus</a:t>
            </a:r>
          </a:p>
          <a:p>
            <a:r>
              <a:rPr lang="en-US" sz="2800"/>
              <a:t>Four areas of focus</a:t>
            </a:r>
          </a:p>
          <a:p>
            <a:pPr lvl="1"/>
            <a:r>
              <a:rPr lang="en-US" sz="2400"/>
              <a:t>Generate sustainable competitive advantages</a:t>
            </a:r>
          </a:p>
          <a:p>
            <a:pPr lvl="1"/>
            <a:r>
              <a:rPr lang="en-US" sz="2400"/>
              <a:t>Develop and nurture (potentially) valuable capabilities</a:t>
            </a:r>
          </a:p>
          <a:p>
            <a:pPr lvl="1"/>
            <a:r>
              <a:rPr lang="en-US" sz="2400"/>
              <a:t>Respond to environmental changes</a:t>
            </a:r>
          </a:p>
          <a:p>
            <a:pPr lvl="1"/>
            <a:r>
              <a:rPr lang="en-US" sz="2400"/>
              <a:t>Approval of functional level strategies</a:t>
            </a:r>
          </a:p>
          <a:p>
            <a:pPr lvl="1"/>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685800" y="304800"/>
            <a:ext cx="7772400" cy="1143000"/>
          </a:xfrm>
        </p:spPr>
        <p:txBody>
          <a:bodyPr/>
          <a:lstStyle/>
          <a:p>
            <a:r>
              <a:rPr lang="en-US" sz="2800"/>
              <a:t>Functional / Operational Level Strategy</a:t>
            </a:r>
          </a:p>
        </p:txBody>
      </p:sp>
      <p:sp>
        <p:nvSpPr>
          <p:cNvPr id="23555" name="Rectangle 3"/>
          <p:cNvSpPr>
            <a:spLocks noGrp="1" noChangeArrowheads="1"/>
          </p:cNvSpPr>
          <p:nvPr>
            <p:ph type="body" sz="half" idx="1"/>
          </p:nvPr>
        </p:nvSpPr>
        <p:spPr>
          <a:xfrm>
            <a:off x="685800" y="1600200"/>
            <a:ext cx="3810000" cy="4495800"/>
          </a:xfrm>
        </p:spPr>
        <p:txBody>
          <a:bodyPr/>
          <a:lstStyle/>
          <a:p>
            <a:r>
              <a:rPr lang="en-US"/>
              <a:t>Functional: How do we support the business level strategy?</a:t>
            </a:r>
          </a:p>
          <a:p>
            <a:r>
              <a:rPr lang="en-US"/>
              <a:t>Operational: How do we support the functional level strategy?</a:t>
            </a:r>
          </a:p>
        </p:txBody>
      </p:sp>
      <p:sp>
        <p:nvSpPr>
          <p:cNvPr id="23556" name="Rectangle 4"/>
          <p:cNvSpPr>
            <a:spLocks noGrp="1" noChangeArrowheads="1"/>
          </p:cNvSpPr>
          <p:nvPr>
            <p:ph type="body" sz="half" idx="2"/>
          </p:nvPr>
        </p:nvSpPr>
        <p:spPr>
          <a:xfrm>
            <a:off x="4648200" y="1524000"/>
            <a:ext cx="4114800" cy="4572000"/>
          </a:xfrm>
        </p:spPr>
        <p:txBody>
          <a:bodyPr>
            <a:normAutofit lnSpcReduction="10000"/>
          </a:bodyPr>
          <a:lstStyle/>
          <a:p>
            <a:r>
              <a:rPr lang="en-US"/>
              <a:t>An example.</a:t>
            </a:r>
          </a:p>
          <a:p>
            <a:r>
              <a:rPr lang="en-US"/>
              <a:t>Business L.S.: Become the low cost producer of widgets</a:t>
            </a:r>
          </a:p>
          <a:p>
            <a:r>
              <a:rPr lang="en-US"/>
              <a:t>Functional L.S. (Mfg.):  Reduce manufacturing costs by 10%</a:t>
            </a:r>
          </a:p>
          <a:p>
            <a:r>
              <a:rPr lang="en-US"/>
              <a:t>Operational (Plant #1):  Increase worker productivity by 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85800" y="133350"/>
            <a:ext cx="7772400" cy="1143000"/>
          </a:xfrm>
          <a:noFill/>
          <a:ln/>
        </p:spPr>
        <p:txBody>
          <a:bodyPr lIns="92075" tIns="46038" rIns="92075" bIns="46038"/>
          <a:lstStyle/>
          <a:p>
            <a:r>
              <a:rPr lang="en-US" sz="3200">
                <a:solidFill>
                  <a:schemeClr val="tx1"/>
                </a:solidFill>
              </a:rPr>
              <a:t>A Simple Organization Chart</a:t>
            </a:r>
            <a:br>
              <a:rPr lang="en-US" sz="3200">
                <a:solidFill>
                  <a:schemeClr val="tx1"/>
                </a:solidFill>
              </a:rPr>
            </a:br>
            <a:r>
              <a:rPr lang="en-US" sz="3200">
                <a:solidFill>
                  <a:schemeClr val="tx1"/>
                </a:solidFill>
              </a:rPr>
              <a:t>(Single Product Business)</a:t>
            </a:r>
          </a:p>
        </p:txBody>
      </p:sp>
      <p:sp>
        <p:nvSpPr>
          <p:cNvPr id="25603" name="Rectangle 3"/>
          <p:cNvSpPr>
            <a:spLocks noChangeArrowheads="1"/>
          </p:cNvSpPr>
          <p:nvPr/>
        </p:nvSpPr>
        <p:spPr bwMode="auto">
          <a:xfrm>
            <a:off x="3657600" y="1447800"/>
            <a:ext cx="1828800" cy="838200"/>
          </a:xfrm>
          <a:prstGeom prst="rect">
            <a:avLst/>
          </a:prstGeom>
          <a:solidFill>
            <a:srgbClr val="FFF3D8"/>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4" name="Rectangle 4"/>
          <p:cNvSpPr>
            <a:spLocks noChangeArrowheads="1"/>
          </p:cNvSpPr>
          <p:nvPr/>
        </p:nvSpPr>
        <p:spPr bwMode="auto">
          <a:xfrm>
            <a:off x="3916363" y="1554163"/>
            <a:ext cx="1327286" cy="4007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a:t>
            </a:r>
          </a:p>
        </p:txBody>
      </p:sp>
      <p:sp>
        <p:nvSpPr>
          <p:cNvPr id="25605" name="Rectangle 5"/>
          <p:cNvSpPr>
            <a:spLocks noChangeArrowheads="1"/>
          </p:cNvSpPr>
          <p:nvPr/>
        </p:nvSpPr>
        <p:spPr bwMode="auto">
          <a:xfrm>
            <a:off x="9525" y="3657600"/>
            <a:ext cx="17526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6" name="Rectangle 6"/>
          <p:cNvSpPr>
            <a:spLocks noChangeArrowheads="1"/>
          </p:cNvSpPr>
          <p:nvPr/>
        </p:nvSpPr>
        <p:spPr bwMode="auto">
          <a:xfrm>
            <a:off x="0" y="3763963"/>
            <a:ext cx="1869101" cy="708528"/>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Research</a:t>
            </a:r>
            <a:r>
              <a:rPr lang="en-US" sz="2000" b="1" dirty="0">
                <a:solidFill>
                  <a:schemeClr val="bg1"/>
                </a:solidFill>
                <a:latin typeface="Arial" charset="0"/>
              </a:rPr>
              <a:t> </a:t>
            </a:r>
            <a:r>
              <a:rPr lang="en-US" sz="2000" b="1" dirty="0">
                <a:latin typeface="Arial" charset="0"/>
              </a:rPr>
              <a:t>and</a:t>
            </a:r>
          </a:p>
          <a:p>
            <a:pPr algn="ctr"/>
            <a:r>
              <a:rPr lang="en-US" sz="2000" b="1" dirty="0">
                <a:latin typeface="Arial" charset="0"/>
              </a:rPr>
              <a:t>Development</a:t>
            </a:r>
          </a:p>
        </p:txBody>
      </p:sp>
      <p:sp>
        <p:nvSpPr>
          <p:cNvPr id="25607" name="Rectangle 7"/>
          <p:cNvSpPr>
            <a:spLocks noChangeArrowheads="1"/>
          </p:cNvSpPr>
          <p:nvPr/>
        </p:nvSpPr>
        <p:spPr bwMode="auto">
          <a:xfrm>
            <a:off x="1838325" y="3657600"/>
            <a:ext cx="17526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8" name="Rectangle 8"/>
          <p:cNvSpPr>
            <a:spLocks noChangeArrowheads="1"/>
          </p:cNvSpPr>
          <p:nvPr/>
        </p:nvSpPr>
        <p:spPr bwMode="auto">
          <a:xfrm>
            <a:off x="1787525" y="3916363"/>
            <a:ext cx="1952458" cy="400752"/>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Manufacturing</a:t>
            </a:r>
          </a:p>
        </p:txBody>
      </p:sp>
      <p:sp>
        <p:nvSpPr>
          <p:cNvPr id="25609" name="Rectangle 9"/>
          <p:cNvSpPr>
            <a:spLocks noChangeArrowheads="1"/>
          </p:cNvSpPr>
          <p:nvPr/>
        </p:nvSpPr>
        <p:spPr bwMode="auto">
          <a:xfrm>
            <a:off x="36671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0" name="Rectangle 10"/>
          <p:cNvSpPr>
            <a:spLocks noChangeArrowheads="1"/>
          </p:cNvSpPr>
          <p:nvPr/>
        </p:nvSpPr>
        <p:spPr bwMode="auto">
          <a:xfrm>
            <a:off x="3813175" y="3916363"/>
            <a:ext cx="1396216" cy="400752"/>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Marketing</a:t>
            </a:r>
          </a:p>
        </p:txBody>
      </p:sp>
      <p:sp>
        <p:nvSpPr>
          <p:cNvPr id="25611" name="Rectangle 11"/>
          <p:cNvSpPr>
            <a:spLocks noChangeArrowheads="1"/>
          </p:cNvSpPr>
          <p:nvPr/>
        </p:nvSpPr>
        <p:spPr bwMode="auto">
          <a:xfrm>
            <a:off x="54197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2" name="Rectangle 12"/>
          <p:cNvSpPr>
            <a:spLocks noChangeArrowheads="1"/>
          </p:cNvSpPr>
          <p:nvPr/>
        </p:nvSpPr>
        <p:spPr bwMode="auto">
          <a:xfrm>
            <a:off x="5516563" y="3763963"/>
            <a:ext cx="1498808" cy="708528"/>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Human</a:t>
            </a:r>
          </a:p>
          <a:p>
            <a:pPr algn="ctr"/>
            <a:r>
              <a:rPr lang="en-US" sz="2000" b="1" dirty="0">
                <a:latin typeface="Arial" charset="0"/>
              </a:rPr>
              <a:t>Resources</a:t>
            </a:r>
          </a:p>
        </p:txBody>
      </p:sp>
      <p:sp>
        <p:nvSpPr>
          <p:cNvPr id="25613" name="Rectangle 13"/>
          <p:cNvSpPr>
            <a:spLocks noChangeArrowheads="1"/>
          </p:cNvSpPr>
          <p:nvPr/>
        </p:nvSpPr>
        <p:spPr bwMode="auto">
          <a:xfrm>
            <a:off x="71723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4" name="Rectangle 14"/>
          <p:cNvSpPr>
            <a:spLocks noChangeArrowheads="1"/>
          </p:cNvSpPr>
          <p:nvPr/>
        </p:nvSpPr>
        <p:spPr bwMode="auto">
          <a:xfrm>
            <a:off x="7439025" y="3916363"/>
            <a:ext cx="1155766" cy="4007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Finance</a:t>
            </a:r>
          </a:p>
        </p:txBody>
      </p:sp>
      <p:sp>
        <p:nvSpPr>
          <p:cNvPr id="25615" name="Line 15"/>
          <p:cNvSpPr>
            <a:spLocks noChangeShapeType="1"/>
          </p:cNvSpPr>
          <p:nvPr/>
        </p:nvSpPr>
        <p:spPr bwMode="auto">
          <a:xfrm flipV="1">
            <a:off x="45053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6" name="Line 16"/>
          <p:cNvSpPr>
            <a:spLocks noChangeShapeType="1"/>
          </p:cNvSpPr>
          <p:nvPr/>
        </p:nvSpPr>
        <p:spPr bwMode="auto">
          <a:xfrm flipV="1">
            <a:off x="62579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7" name="Line 17"/>
          <p:cNvSpPr>
            <a:spLocks noChangeShapeType="1"/>
          </p:cNvSpPr>
          <p:nvPr/>
        </p:nvSpPr>
        <p:spPr bwMode="auto">
          <a:xfrm flipV="1">
            <a:off x="80867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8" name="Line 18"/>
          <p:cNvSpPr>
            <a:spLocks noChangeShapeType="1"/>
          </p:cNvSpPr>
          <p:nvPr/>
        </p:nvSpPr>
        <p:spPr bwMode="auto">
          <a:xfrm flipV="1">
            <a:off x="10001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9" name="Line 19"/>
          <p:cNvSpPr>
            <a:spLocks noChangeShapeType="1"/>
          </p:cNvSpPr>
          <p:nvPr/>
        </p:nvSpPr>
        <p:spPr bwMode="auto">
          <a:xfrm flipV="1">
            <a:off x="27527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0" name="Line 20"/>
          <p:cNvSpPr>
            <a:spLocks noChangeShapeType="1"/>
          </p:cNvSpPr>
          <p:nvPr/>
        </p:nvSpPr>
        <p:spPr bwMode="auto">
          <a:xfrm>
            <a:off x="1000125" y="3352800"/>
            <a:ext cx="7086600"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1" name="Line 21"/>
          <p:cNvSpPr>
            <a:spLocks noChangeShapeType="1"/>
          </p:cNvSpPr>
          <p:nvPr/>
        </p:nvSpPr>
        <p:spPr bwMode="auto">
          <a:xfrm>
            <a:off x="4657725" y="2362200"/>
            <a:ext cx="0" cy="97155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2" name="Rectangle 22"/>
          <p:cNvSpPr>
            <a:spLocks noChangeArrowheads="1"/>
          </p:cNvSpPr>
          <p:nvPr/>
        </p:nvSpPr>
        <p:spPr bwMode="auto">
          <a:xfrm>
            <a:off x="228600" y="4648200"/>
            <a:ext cx="1468438" cy="10064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Functional</a:t>
            </a:r>
          </a:p>
          <a:p>
            <a:r>
              <a:rPr lang="en-US" sz="2000" b="1">
                <a:latin typeface="Arial" charset="0"/>
              </a:rPr>
              <a:t>Level</a:t>
            </a:r>
          </a:p>
          <a:p>
            <a:r>
              <a:rPr lang="en-US" sz="2000" b="1">
                <a:latin typeface="Arial" charset="0"/>
              </a:rPr>
              <a:t>Strategy</a:t>
            </a:r>
          </a:p>
        </p:txBody>
      </p:sp>
      <p:sp>
        <p:nvSpPr>
          <p:cNvPr id="25623" name="Rectangle 23"/>
          <p:cNvSpPr>
            <a:spLocks noChangeArrowheads="1"/>
          </p:cNvSpPr>
          <p:nvPr/>
        </p:nvSpPr>
        <p:spPr bwMode="auto">
          <a:xfrm>
            <a:off x="228600" y="1524000"/>
            <a:ext cx="1314450" cy="1006475"/>
          </a:xfrm>
          <a:prstGeom prst="rect">
            <a:avLst/>
          </a:prstGeom>
          <a:noFill/>
          <a:ln w="9525">
            <a:noFill/>
            <a:miter lim="800000"/>
            <a:headEnd/>
            <a:tailEnd/>
          </a:ln>
          <a:effectLst/>
        </p:spPr>
        <p:txBody>
          <a:bodyPr wrap="none">
            <a:spAutoFit/>
          </a:bodyPr>
          <a:lstStyle/>
          <a:p>
            <a:r>
              <a:rPr lang="en-US" sz="2000" b="1">
                <a:latin typeface="Arial" charset="0"/>
              </a:rPr>
              <a:t>Business</a:t>
            </a:r>
          </a:p>
          <a:p>
            <a:r>
              <a:rPr lang="en-US" sz="2000" b="1">
                <a:latin typeface="Arial" charset="0"/>
              </a:rPr>
              <a:t>Level</a:t>
            </a:r>
          </a:p>
          <a:p>
            <a:r>
              <a:rPr lang="en-US" sz="2000" b="1">
                <a:latin typeface="Arial" charset="0"/>
              </a:rPr>
              <a:t>Strategy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685800" y="133350"/>
            <a:ext cx="7772400" cy="1143000"/>
          </a:xfrm>
          <a:noFill/>
          <a:ln/>
        </p:spPr>
        <p:txBody>
          <a:bodyPr lIns="92075" tIns="46038" rIns="92075" bIns="46038"/>
          <a:lstStyle/>
          <a:p>
            <a:r>
              <a:rPr lang="en-US" sz="3200">
                <a:solidFill>
                  <a:schemeClr val="tx1"/>
                </a:solidFill>
              </a:rPr>
              <a:t>A Simple Organization Chart</a:t>
            </a:r>
            <a:br>
              <a:rPr lang="en-US" sz="3200">
                <a:solidFill>
                  <a:schemeClr val="tx1"/>
                </a:solidFill>
              </a:rPr>
            </a:br>
            <a:r>
              <a:rPr lang="en-US" sz="3200">
                <a:solidFill>
                  <a:schemeClr val="tx1"/>
                </a:solidFill>
              </a:rPr>
              <a:t>(Dominant or Related Product Business)</a:t>
            </a:r>
          </a:p>
        </p:txBody>
      </p:sp>
      <p:sp>
        <p:nvSpPr>
          <p:cNvPr id="27651" name="Rectangle 3"/>
          <p:cNvSpPr>
            <a:spLocks noChangeArrowheads="1"/>
          </p:cNvSpPr>
          <p:nvPr/>
        </p:nvSpPr>
        <p:spPr bwMode="auto">
          <a:xfrm>
            <a:off x="3581400" y="1295400"/>
            <a:ext cx="1828800" cy="838200"/>
          </a:xfrm>
          <a:prstGeom prst="rect">
            <a:avLst/>
          </a:prstGeom>
          <a:solidFill>
            <a:srgbClr val="FFF3D8"/>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52" name="Rectangle 4"/>
          <p:cNvSpPr>
            <a:spLocks noChangeArrowheads="1"/>
          </p:cNvSpPr>
          <p:nvPr/>
        </p:nvSpPr>
        <p:spPr bwMode="auto">
          <a:xfrm>
            <a:off x="3633788" y="1554163"/>
            <a:ext cx="1654299" cy="1016305"/>
          </a:xfrm>
          <a:prstGeom prst="rect">
            <a:avLst/>
          </a:prstGeom>
          <a:noFill/>
          <a:ln w="9525">
            <a:noFill/>
            <a:miter lim="800000"/>
            <a:headEnd/>
            <a:tailEnd/>
          </a:ln>
          <a:effectLst/>
        </p:spPr>
        <p:txBody>
          <a:bodyPr wrap="none" lIns="92075" tIns="46038" rIns="92075" bIns="46038">
            <a:spAutoFit/>
          </a:bodyPr>
          <a:lstStyle/>
          <a:p>
            <a:pPr algn="ctr"/>
            <a:r>
              <a:rPr lang="en-US" sz="2000" b="1" dirty="0" smtClean="0">
                <a:latin typeface="Arial" charset="0"/>
              </a:rPr>
              <a:t>Multi</a:t>
            </a:r>
          </a:p>
          <a:p>
            <a:pPr algn="ctr"/>
            <a:r>
              <a:rPr lang="en-US" sz="2000" b="1" dirty="0" smtClean="0">
                <a:latin typeface="Arial" charset="0"/>
              </a:rPr>
              <a:t>business</a:t>
            </a:r>
            <a:endParaRPr lang="en-US" sz="2000" b="1" dirty="0">
              <a:latin typeface="Arial" charset="0"/>
            </a:endParaRPr>
          </a:p>
          <a:p>
            <a:pPr algn="ctr"/>
            <a:r>
              <a:rPr lang="en-US" sz="2000" b="1" dirty="0">
                <a:latin typeface="Arial" charset="0"/>
              </a:rPr>
              <a:t>Corporation</a:t>
            </a:r>
          </a:p>
        </p:txBody>
      </p:sp>
      <p:sp>
        <p:nvSpPr>
          <p:cNvPr id="27653" name="Rectangle 5"/>
          <p:cNvSpPr>
            <a:spLocks noChangeArrowheads="1"/>
          </p:cNvSpPr>
          <p:nvPr/>
        </p:nvSpPr>
        <p:spPr bwMode="auto">
          <a:xfrm>
            <a:off x="365125" y="1477963"/>
            <a:ext cx="1468438" cy="7016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Corporate </a:t>
            </a:r>
          </a:p>
          <a:p>
            <a:r>
              <a:rPr lang="en-US" sz="2000" b="1">
                <a:latin typeface="Arial" charset="0"/>
              </a:rPr>
              <a:t>Level</a:t>
            </a:r>
          </a:p>
        </p:txBody>
      </p:sp>
      <p:grpSp>
        <p:nvGrpSpPr>
          <p:cNvPr id="2" name="Group 6"/>
          <p:cNvGrpSpPr>
            <a:grpSpLocks/>
          </p:cNvGrpSpPr>
          <p:nvPr/>
        </p:nvGrpSpPr>
        <p:grpSpPr bwMode="auto">
          <a:xfrm>
            <a:off x="365125" y="2362200"/>
            <a:ext cx="7559675" cy="1700213"/>
            <a:chOff x="230" y="1488"/>
            <a:chExt cx="4762" cy="1071"/>
          </a:xfrm>
        </p:grpSpPr>
        <p:sp>
          <p:nvSpPr>
            <p:cNvPr id="27655" name="Line 7"/>
            <p:cNvSpPr>
              <a:spLocks noChangeShapeType="1"/>
            </p:cNvSpPr>
            <p:nvPr/>
          </p:nvSpPr>
          <p:spPr bwMode="auto">
            <a:xfrm>
              <a:off x="2880" y="1488"/>
              <a:ext cx="0" cy="336"/>
            </a:xfrm>
            <a:prstGeom prst="line">
              <a:avLst/>
            </a:prstGeom>
            <a:noFill/>
            <a:ln w="50800">
              <a:solidFill>
                <a:schemeClr val="tx2"/>
              </a:solidFill>
              <a:round/>
              <a:headEnd type="none" w="sm" len="sm"/>
              <a:tailEnd type="none" w="sm" len="sm"/>
            </a:ln>
            <a:effectLst/>
          </p:spPr>
          <p:txBody>
            <a:bodyPr wrap="none" anchor="ctr"/>
            <a:lstStyle/>
            <a:p>
              <a:endParaRPr lang="en-US"/>
            </a:p>
          </p:txBody>
        </p:sp>
        <p:grpSp>
          <p:nvGrpSpPr>
            <p:cNvPr id="3" name="Group 8"/>
            <p:cNvGrpSpPr>
              <a:grpSpLocks/>
            </p:cNvGrpSpPr>
            <p:nvPr/>
          </p:nvGrpSpPr>
          <p:grpSpPr bwMode="auto">
            <a:xfrm>
              <a:off x="230" y="1762"/>
              <a:ext cx="4762" cy="797"/>
              <a:chOff x="230" y="1762"/>
              <a:chExt cx="4762" cy="797"/>
            </a:xfrm>
          </p:grpSpPr>
          <p:sp>
            <p:nvSpPr>
              <p:cNvPr id="27657" name="Rectangle 9"/>
              <p:cNvSpPr>
                <a:spLocks noChangeArrowheads="1"/>
              </p:cNvSpPr>
              <p:nvPr/>
            </p:nvSpPr>
            <p:spPr bwMode="auto">
              <a:xfrm>
                <a:off x="912"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58" name="Rectangle 10"/>
              <p:cNvSpPr>
                <a:spLocks noChangeArrowheads="1"/>
              </p:cNvSpPr>
              <p:nvPr/>
            </p:nvSpPr>
            <p:spPr bwMode="auto">
              <a:xfrm>
                <a:off x="1056"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1</a:t>
                </a:r>
              </a:p>
              <a:p>
                <a:pPr algn="ctr"/>
                <a:r>
                  <a:rPr lang="en-US" sz="2000" b="1" dirty="0">
                    <a:latin typeface="Arial" charset="0"/>
                  </a:rPr>
                  <a:t>(Related)</a:t>
                </a:r>
              </a:p>
            </p:txBody>
          </p:sp>
          <p:sp>
            <p:nvSpPr>
              <p:cNvPr id="27659" name="Rectangle 11"/>
              <p:cNvSpPr>
                <a:spLocks noChangeArrowheads="1"/>
              </p:cNvSpPr>
              <p:nvPr/>
            </p:nvSpPr>
            <p:spPr bwMode="auto">
              <a:xfrm>
                <a:off x="2304"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60" name="Rectangle 12"/>
              <p:cNvSpPr>
                <a:spLocks noChangeArrowheads="1"/>
              </p:cNvSpPr>
              <p:nvPr/>
            </p:nvSpPr>
            <p:spPr bwMode="auto">
              <a:xfrm>
                <a:off x="2451"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2</a:t>
                </a:r>
              </a:p>
              <a:p>
                <a:pPr algn="ctr"/>
                <a:r>
                  <a:rPr lang="en-US" sz="2000" b="1" dirty="0">
                    <a:latin typeface="Arial" charset="0"/>
                  </a:rPr>
                  <a:t>(Related)</a:t>
                </a:r>
              </a:p>
            </p:txBody>
          </p:sp>
          <p:sp>
            <p:nvSpPr>
              <p:cNvPr id="27661" name="Rectangle 13"/>
              <p:cNvSpPr>
                <a:spLocks noChangeArrowheads="1"/>
              </p:cNvSpPr>
              <p:nvPr/>
            </p:nvSpPr>
            <p:spPr bwMode="auto">
              <a:xfrm>
                <a:off x="3744"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62" name="Rectangle 14"/>
              <p:cNvSpPr>
                <a:spLocks noChangeArrowheads="1"/>
              </p:cNvSpPr>
              <p:nvPr/>
            </p:nvSpPr>
            <p:spPr bwMode="auto">
              <a:xfrm>
                <a:off x="3893"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3</a:t>
                </a:r>
              </a:p>
              <a:p>
                <a:pPr algn="ctr"/>
                <a:r>
                  <a:rPr lang="en-US" sz="2000" b="1" dirty="0">
                    <a:latin typeface="Arial" charset="0"/>
                  </a:rPr>
                  <a:t>(Related)</a:t>
                </a:r>
              </a:p>
            </p:txBody>
          </p:sp>
          <p:sp>
            <p:nvSpPr>
              <p:cNvPr id="27663" name="Line 15"/>
              <p:cNvSpPr>
                <a:spLocks noChangeShapeType="1"/>
              </p:cNvSpPr>
              <p:nvPr/>
            </p:nvSpPr>
            <p:spPr bwMode="auto">
              <a:xfrm flipV="1">
                <a:off x="148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4" name="Line 16"/>
              <p:cNvSpPr>
                <a:spLocks noChangeShapeType="1"/>
              </p:cNvSpPr>
              <p:nvPr/>
            </p:nvSpPr>
            <p:spPr bwMode="auto">
              <a:xfrm flipV="1">
                <a:off x="292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5" name="Line 17"/>
              <p:cNvSpPr>
                <a:spLocks noChangeShapeType="1"/>
              </p:cNvSpPr>
              <p:nvPr/>
            </p:nvSpPr>
            <p:spPr bwMode="auto">
              <a:xfrm flipV="1">
                <a:off x="436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6" name="Line 18"/>
              <p:cNvSpPr>
                <a:spLocks noChangeShapeType="1"/>
              </p:cNvSpPr>
              <p:nvPr/>
            </p:nvSpPr>
            <p:spPr bwMode="auto">
              <a:xfrm>
                <a:off x="1488" y="1839"/>
                <a:ext cx="2880"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7" name="Rectangle 19"/>
              <p:cNvSpPr>
                <a:spLocks noChangeArrowheads="1"/>
              </p:cNvSpPr>
              <p:nvPr/>
            </p:nvSpPr>
            <p:spPr bwMode="auto">
              <a:xfrm>
                <a:off x="230" y="1762"/>
                <a:ext cx="828" cy="442"/>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Business</a:t>
                </a:r>
              </a:p>
              <a:p>
                <a:r>
                  <a:rPr lang="en-US" sz="2000" b="1">
                    <a:latin typeface="Arial" charset="0"/>
                  </a:rPr>
                  <a:t>Level</a:t>
                </a:r>
              </a:p>
            </p:txBody>
          </p:sp>
        </p:grpSp>
      </p:grpSp>
      <p:grpSp>
        <p:nvGrpSpPr>
          <p:cNvPr id="4" name="Group 20"/>
          <p:cNvGrpSpPr>
            <a:grpSpLocks/>
          </p:cNvGrpSpPr>
          <p:nvPr/>
        </p:nvGrpSpPr>
        <p:grpSpPr bwMode="auto">
          <a:xfrm>
            <a:off x="0" y="4114800"/>
            <a:ext cx="8991600" cy="1676400"/>
            <a:chOff x="0" y="2592"/>
            <a:chExt cx="5664" cy="1056"/>
          </a:xfrm>
        </p:grpSpPr>
        <p:sp>
          <p:nvSpPr>
            <p:cNvPr id="27669" name="Rectangle 21"/>
            <p:cNvSpPr>
              <a:spLocks noChangeArrowheads="1"/>
            </p:cNvSpPr>
            <p:nvPr/>
          </p:nvSpPr>
          <p:spPr bwMode="auto">
            <a:xfrm>
              <a:off x="96" y="3120"/>
              <a:ext cx="1104"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0" name="Rectangle 22"/>
            <p:cNvSpPr>
              <a:spLocks noChangeArrowheads="1"/>
            </p:cNvSpPr>
            <p:nvPr/>
          </p:nvSpPr>
          <p:spPr bwMode="auto">
            <a:xfrm>
              <a:off x="0" y="3168"/>
              <a:ext cx="1177"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Research and</a:t>
              </a:r>
            </a:p>
            <a:p>
              <a:pPr algn="ctr"/>
              <a:r>
                <a:rPr lang="en-US" sz="2000" b="1" dirty="0">
                  <a:latin typeface="Arial" charset="0"/>
                </a:rPr>
                <a:t>Development</a:t>
              </a:r>
            </a:p>
          </p:txBody>
        </p:sp>
        <p:sp>
          <p:nvSpPr>
            <p:cNvPr id="27671" name="Rectangle 23"/>
            <p:cNvSpPr>
              <a:spLocks noChangeArrowheads="1"/>
            </p:cNvSpPr>
            <p:nvPr/>
          </p:nvSpPr>
          <p:spPr bwMode="auto">
            <a:xfrm>
              <a:off x="1248" y="3120"/>
              <a:ext cx="1104"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2" name="Rectangle 24"/>
            <p:cNvSpPr>
              <a:spLocks noChangeArrowheads="1"/>
            </p:cNvSpPr>
            <p:nvPr/>
          </p:nvSpPr>
          <p:spPr bwMode="auto">
            <a:xfrm>
              <a:off x="1216" y="3283"/>
              <a:ext cx="1230"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Manufacturing</a:t>
              </a:r>
            </a:p>
          </p:txBody>
        </p:sp>
        <p:sp>
          <p:nvSpPr>
            <p:cNvPr id="27673" name="Rectangle 25"/>
            <p:cNvSpPr>
              <a:spLocks noChangeArrowheads="1"/>
            </p:cNvSpPr>
            <p:nvPr/>
          </p:nvSpPr>
          <p:spPr bwMode="auto">
            <a:xfrm>
              <a:off x="2400"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4" name="Rectangle 26"/>
            <p:cNvSpPr>
              <a:spLocks noChangeArrowheads="1"/>
            </p:cNvSpPr>
            <p:nvPr/>
          </p:nvSpPr>
          <p:spPr bwMode="auto">
            <a:xfrm>
              <a:off x="2492" y="3283"/>
              <a:ext cx="880"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Marketing</a:t>
              </a:r>
            </a:p>
          </p:txBody>
        </p:sp>
        <p:sp>
          <p:nvSpPr>
            <p:cNvPr id="27675" name="Rectangle 27"/>
            <p:cNvSpPr>
              <a:spLocks noChangeArrowheads="1"/>
            </p:cNvSpPr>
            <p:nvPr/>
          </p:nvSpPr>
          <p:spPr bwMode="auto">
            <a:xfrm>
              <a:off x="3504"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6" name="Rectangle 28"/>
            <p:cNvSpPr>
              <a:spLocks noChangeArrowheads="1"/>
            </p:cNvSpPr>
            <p:nvPr/>
          </p:nvSpPr>
          <p:spPr bwMode="auto">
            <a:xfrm>
              <a:off x="3565" y="3187"/>
              <a:ext cx="944"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Human</a:t>
              </a:r>
            </a:p>
            <a:p>
              <a:pPr algn="ctr"/>
              <a:r>
                <a:rPr lang="en-US" sz="2000" b="1" dirty="0">
                  <a:latin typeface="Arial" charset="0"/>
                </a:rPr>
                <a:t>Resources</a:t>
              </a:r>
            </a:p>
          </p:txBody>
        </p:sp>
        <p:sp>
          <p:nvSpPr>
            <p:cNvPr id="27677" name="Rectangle 29"/>
            <p:cNvSpPr>
              <a:spLocks noChangeArrowheads="1"/>
            </p:cNvSpPr>
            <p:nvPr/>
          </p:nvSpPr>
          <p:spPr bwMode="auto">
            <a:xfrm>
              <a:off x="4608"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8" name="Rectangle 30"/>
            <p:cNvSpPr>
              <a:spLocks noChangeArrowheads="1"/>
            </p:cNvSpPr>
            <p:nvPr/>
          </p:nvSpPr>
          <p:spPr bwMode="auto">
            <a:xfrm>
              <a:off x="4776" y="3283"/>
              <a:ext cx="728"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Finance</a:t>
              </a:r>
            </a:p>
          </p:txBody>
        </p:sp>
        <p:sp>
          <p:nvSpPr>
            <p:cNvPr id="27679" name="Line 31"/>
            <p:cNvSpPr>
              <a:spLocks noChangeShapeType="1"/>
            </p:cNvSpPr>
            <p:nvPr/>
          </p:nvSpPr>
          <p:spPr bwMode="auto">
            <a:xfrm flipV="1">
              <a:off x="2928"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0" name="Line 32"/>
            <p:cNvSpPr>
              <a:spLocks noChangeShapeType="1"/>
            </p:cNvSpPr>
            <p:nvPr/>
          </p:nvSpPr>
          <p:spPr bwMode="auto">
            <a:xfrm flipV="1">
              <a:off x="4032"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1" name="Line 33"/>
            <p:cNvSpPr>
              <a:spLocks noChangeShapeType="1"/>
            </p:cNvSpPr>
            <p:nvPr/>
          </p:nvSpPr>
          <p:spPr bwMode="auto">
            <a:xfrm flipV="1">
              <a:off x="5184"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2" name="Line 34"/>
            <p:cNvSpPr>
              <a:spLocks noChangeShapeType="1"/>
            </p:cNvSpPr>
            <p:nvPr/>
          </p:nvSpPr>
          <p:spPr bwMode="auto">
            <a:xfrm flipV="1">
              <a:off x="720"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3" name="Line 35"/>
            <p:cNvSpPr>
              <a:spLocks noChangeShapeType="1"/>
            </p:cNvSpPr>
            <p:nvPr/>
          </p:nvSpPr>
          <p:spPr bwMode="auto">
            <a:xfrm flipV="1">
              <a:off x="1824"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4" name="Line 36"/>
            <p:cNvSpPr>
              <a:spLocks noChangeShapeType="1"/>
            </p:cNvSpPr>
            <p:nvPr/>
          </p:nvSpPr>
          <p:spPr bwMode="auto">
            <a:xfrm>
              <a:off x="720" y="2928"/>
              <a:ext cx="4464"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5" name="Line 37"/>
            <p:cNvSpPr>
              <a:spLocks noChangeShapeType="1"/>
            </p:cNvSpPr>
            <p:nvPr/>
          </p:nvSpPr>
          <p:spPr bwMode="auto">
            <a:xfrm>
              <a:off x="3024" y="2592"/>
              <a:ext cx="0" cy="324"/>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6" name="Rectangle 38"/>
            <p:cNvSpPr>
              <a:spLocks noChangeArrowheads="1"/>
            </p:cNvSpPr>
            <p:nvPr/>
          </p:nvSpPr>
          <p:spPr bwMode="auto">
            <a:xfrm>
              <a:off x="182" y="2707"/>
              <a:ext cx="925" cy="442"/>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Functional</a:t>
              </a:r>
            </a:p>
            <a:p>
              <a:r>
                <a:rPr lang="en-US" sz="2000" b="1">
                  <a:latin typeface="Arial" charset="0"/>
                </a:rPr>
                <a:t>Level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31640" y="332656"/>
            <a:ext cx="6629400" cy="741267"/>
          </a:xfrm>
        </p:spPr>
        <p:txBody>
          <a:bodyPr>
            <a:normAutofit fontScale="90000"/>
          </a:bodyPr>
          <a:lstStyle/>
          <a:p>
            <a:pPr eaLnBrk="1" hangingPunct="1"/>
            <a:r>
              <a:rPr lang="en-US" altLang="en-US" sz="2800" b="1" dirty="0" smtClean="0">
                <a:latin typeface="Times New Roman" panose="02020603050405020304" pitchFamily="18" charset="0"/>
                <a:cs typeface="Times New Roman" panose="02020603050405020304" pitchFamily="18" charset="0"/>
              </a:rPr>
              <a:t>Tasks Involved in Strategic Management &amp; MCS</a:t>
            </a:r>
          </a:p>
        </p:txBody>
      </p:sp>
      <p:sp>
        <p:nvSpPr>
          <p:cNvPr id="51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Kelley Summer 2009                              GM 105 Strategic Management</a:t>
            </a:r>
          </a:p>
        </p:txBody>
      </p:sp>
      <p:sp>
        <p:nvSpPr>
          <p:cNvPr id="2" name="TextBox 1"/>
          <p:cNvSpPr txBox="1"/>
          <p:nvPr/>
        </p:nvSpPr>
        <p:spPr>
          <a:xfrm>
            <a:off x="867626" y="1556792"/>
            <a:ext cx="367474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en-US">
                <a:latin typeface="Times New Roman" panose="02020603050405020304" pitchFamily="18" charset="0"/>
                <a:cs typeface="Times New Roman" panose="02020603050405020304" pitchFamily="18" charset="0"/>
              </a:rPr>
              <a:t>Defining business and stating a mission </a:t>
            </a:r>
          </a:p>
          <a:p>
            <a:r>
              <a:rPr lang="en-US" altLang="en-US">
                <a:latin typeface="Times New Roman" panose="02020603050405020304" pitchFamily="18" charset="0"/>
                <a:cs typeface="Times New Roman" panose="02020603050405020304" pitchFamily="18" charset="0"/>
              </a:rPr>
              <a:t>Setting measurable objectives</a:t>
            </a:r>
          </a:p>
          <a:p>
            <a:r>
              <a:rPr lang="en-US" altLang="en-US">
                <a:latin typeface="Times New Roman" panose="02020603050405020304" pitchFamily="18" charset="0"/>
                <a:cs typeface="Times New Roman" panose="02020603050405020304" pitchFamily="18" charset="0"/>
              </a:rPr>
              <a:t>Crafting a strategy to achieve objectives</a:t>
            </a:r>
          </a:p>
          <a:p>
            <a:r>
              <a:rPr lang="en-US" altLang="en-US">
                <a:latin typeface="Times New Roman" panose="02020603050405020304" pitchFamily="18" charset="0"/>
                <a:cs typeface="Times New Roman" panose="02020603050405020304" pitchFamily="18" charset="0"/>
              </a:rPr>
              <a:t>Implementing a strategy</a:t>
            </a:r>
            <a:endParaRPr lang="en-US" alt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508104" y="1556792"/>
            <a:ext cx="3240360"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dirty="0"/>
          </a:p>
        </p:txBody>
      </p:sp>
      <p:sp>
        <p:nvSpPr>
          <p:cNvPr id="4" name="Rectangle 3"/>
          <p:cNvSpPr/>
          <p:nvPr/>
        </p:nvSpPr>
        <p:spPr>
          <a:xfrm>
            <a:off x="5743170" y="1800382"/>
            <a:ext cx="2770227" cy="1200329"/>
          </a:xfrm>
          <a:prstGeom prst="rect">
            <a:avLst/>
          </a:prstGeom>
        </p:spPr>
        <p:txBody>
          <a:bodyPr wrap="square">
            <a:spAutoFit/>
          </a:bodyPr>
          <a:lstStyle/>
          <a:p>
            <a:r>
              <a:rPr lang="en-US" altLang="en-US" dirty="0">
                <a:latin typeface="Times New Roman" panose="02020603050405020304" pitchFamily="18" charset="0"/>
                <a:cs typeface="Times New Roman" panose="02020603050405020304" pitchFamily="18" charset="0"/>
              </a:rPr>
              <a:t>Evaluating performance of the strategy, reviewing new developments and taking corrective action</a:t>
            </a:r>
          </a:p>
        </p:txBody>
      </p:sp>
    </p:spTree>
    <p:extLst>
      <p:ext uri="{BB962C8B-B14F-4D97-AF65-F5344CB8AC3E}">
        <p14:creationId xmlns:p14="http://schemas.microsoft.com/office/powerpoint/2010/main" val="288317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3257550" y="3143250"/>
            <a:ext cx="0" cy="685800"/>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699" name="Rectangle 3"/>
          <p:cNvSpPr>
            <a:spLocks noGrp="1" noRot="1" noChangeArrowheads="1"/>
          </p:cNvSpPr>
          <p:nvPr>
            <p:ph type="title"/>
          </p:nvPr>
        </p:nvSpPr>
        <p:spPr>
          <a:xfrm>
            <a:off x="685800" y="0"/>
            <a:ext cx="7772400" cy="1143000"/>
          </a:xfrm>
          <a:noFill/>
          <a:ln/>
        </p:spPr>
        <p:txBody>
          <a:bodyPr lIns="92075" tIns="46038" rIns="92075" bIns="46038"/>
          <a:lstStyle/>
          <a:p>
            <a:r>
              <a:rPr lang="en-US" sz="2000" dirty="0">
                <a:solidFill>
                  <a:schemeClr val="tx1"/>
                </a:solidFill>
              </a:rPr>
              <a:t>An example of an Unrelated Product Business</a:t>
            </a:r>
            <a:br>
              <a:rPr lang="en-US" sz="2000" dirty="0">
                <a:solidFill>
                  <a:schemeClr val="tx1"/>
                </a:solidFill>
              </a:rPr>
            </a:br>
            <a:r>
              <a:rPr lang="en-US" sz="2000" dirty="0">
                <a:solidFill>
                  <a:schemeClr val="tx1"/>
                </a:solidFill>
              </a:rPr>
              <a:t>(Note:  By itself, an SBU can be considered a related product business)</a:t>
            </a:r>
          </a:p>
        </p:txBody>
      </p:sp>
      <p:sp>
        <p:nvSpPr>
          <p:cNvPr id="29700" name="Rectangle 4"/>
          <p:cNvSpPr>
            <a:spLocks noChangeArrowheads="1"/>
          </p:cNvSpPr>
          <p:nvPr/>
        </p:nvSpPr>
        <p:spPr bwMode="auto">
          <a:xfrm>
            <a:off x="3019425" y="1990725"/>
            <a:ext cx="2441575" cy="1200150"/>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A </a:t>
            </a:r>
          </a:p>
          <a:p>
            <a:pPr algn="ctr"/>
            <a:r>
              <a:rPr lang="en-US" sz="2400" b="1" dirty="0">
                <a:latin typeface="Times New Roman" charset="0"/>
              </a:rPr>
              <a:t>(Multi-business) Corporation</a:t>
            </a:r>
          </a:p>
        </p:txBody>
      </p:sp>
      <p:sp>
        <p:nvSpPr>
          <p:cNvPr id="29701" name="Rectangle 5"/>
          <p:cNvSpPr>
            <a:spLocks noChangeArrowheads="1"/>
          </p:cNvSpPr>
          <p:nvPr/>
        </p:nvSpPr>
        <p:spPr bwMode="auto">
          <a:xfrm>
            <a:off x="5908675" y="2136775"/>
            <a:ext cx="2611438" cy="822325"/>
          </a:xfrm>
          <a:prstGeom prst="rect">
            <a:avLst/>
          </a:prstGeom>
          <a:noFill/>
          <a:ln w="9525">
            <a:noFill/>
            <a:miter lim="800000"/>
            <a:headEnd/>
            <a:tailEnd/>
          </a:ln>
          <a:effectLst/>
        </p:spPr>
        <p:txBody>
          <a:bodyPr wrap="none" lIns="92075" tIns="46038" rIns="92075" bIns="46038">
            <a:spAutoFit/>
          </a:bodyPr>
          <a:lstStyle/>
          <a:p>
            <a:r>
              <a:rPr lang="en-US" sz="2400">
                <a:latin typeface="Times New Roman" charset="0"/>
              </a:rPr>
              <a:t>Ex.:  G.E.  (General</a:t>
            </a:r>
          </a:p>
          <a:p>
            <a:r>
              <a:rPr lang="en-US" sz="2400">
                <a:latin typeface="Times New Roman" charset="0"/>
              </a:rPr>
              <a:t>Electric Corp.)</a:t>
            </a:r>
          </a:p>
        </p:txBody>
      </p:sp>
      <p:sp>
        <p:nvSpPr>
          <p:cNvPr id="29702" name="Rectangle 6"/>
          <p:cNvSpPr>
            <a:spLocks noChangeArrowheads="1"/>
          </p:cNvSpPr>
          <p:nvPr/>
        </p:nvSpPr>
        <p:spPr bwMode="auto">
          <a:xfrm>
            <a:off x="1038225" y="3819525"/>
            <a:ext cx="2441575" cy="835025"/>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Strategic Business Unit 1</a:t>
            </a:r>
          </a:p>
        </p:txBody>
      </p:sp>
      <p:sp>
        <p:nvSpPr>
          <p:cNvPr id="29703" name="Rectangle 7"/>
          <p:cNvSpPr>
            <a:spLocks noChangeArrowheads="1"/>
          </p:cNvSpPr>
          <p:nvPr/>
        </p:nvSpPr>
        <p:spPr bwMode="auto">
          <a:xfrm>
            <a:off x="5076825" y="3819525"/>
            <a:ext cx="2441575" cy="835025"/>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S.B.U. </a:t>
            </a:r>
          </a:p>
          <a:p>
            <a:pPr algn="ctr"/>
            <a:r>
              <a:rPr lang="en-US" sz="2400" b="1" dirty="0">
                <a:latin typeface="Times New Roman" charset="0"/>
              </a:rPr>
              <a:t>2</a:t>
            </a:r>
          </a:p>
        </p:txBody>
      </p:sp>
      <p:sp>
        <p:nvSpPr>
          <p:cNvPr id="29704" name="Line 8"/>
          <p:cNvSpPr>
            <a:spLocks noChangeShapeType="1"/>
          </p:cNvSpPr>
          <p:nvPr/>
        </p:nvSpPr>
        <p:spPr bwMode="auto">
          <a:xfrm>
            <a:off x="5238750" y="3219450"/>
            <a:ext cx="0" cy="68580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2" name="Group 9"/>
          <p:cNvGrpSpPr>
            <a:grpSpLocks/>
          </p:cNvGrpSpPr>
          <p:nvPr/>
        </p:nvGrpSpPr>
        <p:grpSpPr bwMode="auto">
          <a:xfrm>
            <a:off x="368300" y="4667250"/>
            <a:ext cx="8293100" cy="1390650"/>
            <a:chOff x="232" y="2940"/>
            <a:chExt cx="5224" cy="876"/>
          </a:xfrm>
        </p:grpSpPr>
        <p:sp>
          <p:nvSpPr>
            <p:cNvPr id="29706" name="Line 10"/>
            <p:cNvSpPr>
              <a:spLocks noChangeShapeType="1"/>
            </p:cNvSpPr>
            <p:nvPr/>
          </p:nvSpPr>
          <p:spPr bwMode="auto">
            <a:xfrm>
              <a:off x="852" y="3324"/>
              <a:ext cx="1536" cy="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3" name="Group 11"/>
            <p:cNvGrpSpPr>
              <a:grpSpLocks/>
            </p:cNvGrpSpPr>
            <p:nvPr/>
          </p:nvGrpSpPr>
          <p:grpSpPr bwMode="auto">
            <a:xfrm>
              <a:off x="232" y="2940"/>
              <a:ext cx="5224" cy="876"/>
              <a:chOff x="232" y="2940"/>
              <a:chExt cx="5224" cy="876"/>
            </a:xfrm>
          </p:grpSpPr>
          <p:sp>
            <p:nvSpPr>
              <p:cNvPr id="29708" name="Rectangle 12"/>
              <p:cNvSpPr>
                <a:spLocks noChangeArrowheads="1"/>
              </p:cNvSpPr>
              <p:nvPr/>
            </p:nvSpPr>
            <p:spPr bwMode="auto">
              <a:xfrm>
                <a:off x="232" y="3512"/>
                <a:ext cx="110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Company 1</a:t>
                </a:r>
              </a:p>
            </p:txBody>
          </p:sp>
          <p:sp>
            <p:nvSpPr>
              <p:cNvPr id="29709" name="Rectangle 13"/>
              <p:cNvSpPr>
                <a:spLocks noChangeArrowheads="1"/>
              </p:cNvSpPr>
              <p:nvPr/>
            </p:nvSpPr>
            <p:spPr bwMode="auto">
              <a:xfrm>
                <a:off x="1436" y="3520"/>
                <a:ext cx="56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 2</a:t>
                </a:r>
              </a:p>
            </p:txBody>
          </p:sp>
          <p:sp>
            <p:nvSpPr>
              <p:cNvPr id="29710" name="Rectangle 14"/>
              <p:cNvSpPr>
                <a:spLocks noChangeArrowheads="1"/>
              </p:cNvSpPr>
              <p:nvPr/>
            </p:nvSpPr>
            <p:spPr bwMode="auto">
              <a:xfrm>
                <a:off x="2108" y="3520"/>
                <a:ext cx="56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 3</a:t>
                </a:r>
              </a:p>
            </p:txBody>
          </p:sp>
          <p:sp>
            <p:nvSpPr>
              <p:cNvPr id="29711" name="Line 15"/>
              <p:cNvSpPr>
                <a:spLocks noChangeShapeType="1"/>
              </p:cNvSpPr>
              <p:nvPr/>
            </p:nvSpPr>
            <p:spPr bwMode="auto">
              <a:xfrm>
                <a:off x="1428" y="2940"/>
                <a:ext cx="0" cy="384"/>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4" name="Group 16"/>
              <p:cNvGrpSpPr>
                <a:grpSpLocks/>
              </p:cNvGrpSpPr>
              <p:nvPr/>
            </p:nvGrpSpPr>
            <p:grpSpPr bwMode="auto">
              <a:xfrm>
                <a:off x="852" y="3324"/>
                <a:ext cx="1536" cy="192"/>
                <a:chOff x="852" y="3324"/>
                <a:chExt cx="1536" cy="192"/>
              </a:xfrm>
            </p:grpSpPr>
            <p:sp>
              <p:nvSpPr>
                <p:cNvPr id="29713" name="Line 17"/>
                <p:cNvSpPr>
                  <a:spLocks noChangeShapeType="1"/>
                </p:cNvSpPr>
                <p:nvPr/>
              </p:nvSpPr>
              <p:spPr bwMode="auto">
                <a:xfrm>
                  <a:off x="852"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14" name="Line 18"/>
                <p:cNvSpPr>
                  <a:spLocks noChangeShapeType="1"/>
                </p:cNvSpPr>
                <p:nvPr/>
              </p:nvSpPr>
              <p:spPr bwMode="auto">
                <a:xfrm>
                  <a:off x="2388"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15" name="Line 19"/>
                <p:cNvSpPr>
                  <a:spLocks noChangeShapeType="1"/>
                </p:cNvSpPr>
                <p:nvPr/>
              </p:nvSpPr>
              <p:spPr bwMode="auto">
                <a:xfrm>
                  <a:off x="1716"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grpSp>
          <p:sp>
            <p:nvSpPr>
              <p:cNvPr id="29716" name="Rectangle 20"/>
              <p:cNvSpPr>
                <a:spLocks noChangeArrowheads="1"/>
              </p:cNvSpPr>
              <p:nvPr/>
            </p:nvSpPr>
            <p:spPr bwMode="auto">
              <a:xfrm>
                <a:off x="2928" y="3520"/>
                <a:ext cx="992"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Division 1</a:t>
                </a:r>
              </a:p>
            </p:txBody>
          </p:sp>
          <p:sp>
            <p:nvSpPr>
              <p:cNvPr id="29717" name="Rectangle 21"/>
              <p:cNvSpPr>
                <a:spLocks noChangeArrowheads="1"/>
              </p:cNvSpPr>
              <p:nvPr/>
            </p:nvSpPr>
            <p:spPr bwMode="auto">
              <a:xfrm>
                <a:off x="4029" y="3520"/>
                <a:ext cx="659"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 2</a:t>
                </a:r>
              </a:p>
            </p:txBody>
          </p:sp>
          <p:sp>
            <p:nvSpPr>
              <p:cNvPr id="29718" name="Rectangle 22"/>
              <p:cNvSpPr>
                <a:spLocks noChangeArrowheads="1"/>
              </p:cNvSpPr>
              <p:nvPr/>
            </p:nvSpPr>
            <p:spPr bwMode="auto">
              <a:xfrm>
                <a:off x="4845" y="3520"/>
                <a:ext cx="611"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 3</a:t>
                </a:r>
              </a:p>
            </p:txBody>
          </p:sp>
          <p:sp>
            <p:nvSpPr>
              <p:cNvPr id="29719" name="Line 23"/>
              <p:cNvSpPr>
                <a:spLocks noChangeShapeType="1"/>
              </p:cNvSpPr>
              <p:nvPr/>
            </p:nvSpPr>
            <p:spPr bwMode="auto">
              <a:xfrm>
                <a:off x="4020" y="2940"/>
                <a:ext cx="0" cy="384"/>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5" name="Group 24"/>
              <p:cNvGrpSpPr>
                <a:grpSpLocks/>
              </p:cNvGrpSpPr>
              <p:nvPr/>
            </p:nvGrpSpPr>
            <p:grpSpPr bwMode="auto">
              <a:xfrm>
                <a:off x="3444" y="3324"/>
                <a:ext cx="1776" cy="192"/>
                <a:chOff x="3444" y="3324"/>
                <a:chExt cx="1776" cy="192"/>
              </a:xfrm>
            </p:grpSpPr>
            <p:sp>
              <p:nvSpPr>
                <p:cNvPr id="29721" name="Line 25"/>
                <p:cNvSpPr>
                  <a:spLocks noChangeShapeType="1"/>
                </p:cNvSpPr>
                <p:nvPr/>
              </p:nvSpPr>
              <p:spPr bwMode="auto">
                <a:xfrm>
                  <a:off x="3444"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22" name="Line 26"/>
                <p:cNvSpPr>
                  <a:spLocks noChangeShapeType="1"/>
                </p:cNvSpPr>
                <p:nvPr/>
              </p:nvSpPr>
              <p:spPr bwMode="auto">
                <a:xfrm>
                  <a:off x="5220"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23" name="Line 27"/>
                <p:cNvSpPr>
                  <a:spLocks noChangeShapeType="1"/>
                </p:cNvSpPr>
                <p:nvPr/>
              </p:nvSpPr>
              <p:spPr bwMode="auto">
                <a:xfrm>
                  <a:off x="4443"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grpSp>
          <p:sp>
            <p:nvSpPr>
              <p:cNvPr id="29724" name="Line 28"/>
              <p:cNvSpPr>
                <a:spLocks noChangeShapeType="1"/>
              </p:cNvSpPr>
              <p:nvPr/>
            </p:nvSpPr>
            <p:spPr bwMode="auto">
              <a:xfrm>
                <a:off x="3444" y="3324"/>
                <a:ext cx="1776" cy="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grpSp>
      <p:sp>
        <p:nvSpPr>
          <p:cNvPr id="29725" name="Rectangle 29"/>
          <p:cNvSpPr>
            <a:spLocks noChangeArrowheads="1"/>
          </p:cNvSpPr>
          <p:nvPr/>
        </p:nvSpPr>
        <p:spPr bwMode="auto">
          <a:xfrm>
            <a:off x="98425" y="1203325"/>
            <a:ext cx="2359025" cy="2225675"/>
          </a:xfrm>
          <a:prstGeom prst="rect">
            <a:avLst/>
          </a:prstGeom>
          <a:noFill/>
          <a:ln w="9525">
            <a:noFill/>
            <a:miter lim="800000"/>
            <a:headEnd/>
            <a:tailEnd/>
          </a:ln>
          <a:effectLst/>
        </p:spPr>
        <p:txBody>
          <a:bodyPr lIns="92075" tIns="46038" rIns="92075" bIns="46038">
            <a:spAutoFit/>
          </a:bodyPr>
          <a:lstStyle/>
          <a:p>
            <a:r>
              <a:rPr lang="en-US" sz="2000" b="1" i="1">
                <a:latin typeface="Times New Roman" charset="0"/>
              </a:rPr>
              <a:t>SBU:  a single business or collection of </a:t>
            </a:r>
            <a:r>
              <a:rPr lang="en-US" sz="2000" b="1" i="1" u="sng">
                <a:latin typeface="Times New Roman" charset="0"/>
              </a:rPr>
              <a:t>related</a:t>
            </a:r>
            <a:r>
              <a:rPr lang="en-US" sz="2000" b="1" i="1">
                <a:latin typeface="Times New Roman" charset="0"/>
              </a:rPr>
              <a:t> businesses that is independent and formulates its own strategy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492896"/>
            <a:ext cx="8064896" cy="1569660"/>
          </a:xfrm>
          <a:prstGeom prst="rect">
            <a:avLst/>
          </a:prstGeom>
          <a:noFill/>
        </p:spPr>
        <p:txBody>
          <a:bodyPr wrap="square" rtlCol="0">
            <a:spAutoFit/>
          </a:bodyPr>
          <a:lstStyle/>
          <a:p>
            <a:pPr algn="ctr"/>
            <a:r>
              <a:rPr lang="en-US" sz="2400" dirty="0" smtClean="0"/>
              <a:t>  </a:t>
            </a:r>
            <a:r>
              <a:rPr lang="en-US" sz="2400" b="1" dirty="0" smtClean="0"/>
              <a:t>An emergent view</a:t>
            </a:r>
          </a:p>
          <a:p>
            <a:pPr algn="ctr"/>
            <a:r>
              <a:rPr lang="en-US" sz="2400" dirty="0" smtClean="0">
                <a:latin typeface="Times New Roman" panose="02020603050405020304" pitchFamily="18" charset="0"/>
                <a:cs typeface="Times New Roman" panose="02020603050405020304" pitchFamily="18" charset="0"/>
              </a:rPr>
              <a:t>Emphasize the uncertainty of the future and suggest that setting out identify purpose and a single strategy and then develop a complete strategic plan may be fruitless task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910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1447800"/>
            <a:ext cx="8229600" cy="1754326"/>
          </a:xfrm>
          <a:prstGeom prst="rect">
            <a:avLst/>
          </a:prstGeom>
          <a:noFill/>
        </p:spPr>
        <p:txBody>
          <a:bodyPr wrap="square" rtlCol="0">
            <a:spAutoFit/>
          </a:bodyPr>
          <a:lstStyle/>
          <a:p>
            <a:pPr algn="ctr"/>
            <a:r>
              <a:rPr lang="en-US" dirty="0"/>
              <a:t>A set of certain consistent actions that form an unintended pattern that was not initially anticipated or intended in the initial planning phase. For example, although unintended, adopting an emergent strategy might help a business adapt more flexibly to the practicalities of changing </a:t>
            </a:r>
            <a:r>
              <a:rPr lang="en-US" dirty="0" smtClean="0"/>
              <a:t>market conditions.</a:t>
            </a:r>
            <a:br>
              <a:rPr lang="en-US" dirty="0" smtClean="0"/>
            </a:br>
            <a:r>
              <a:rPr lang="en-US" dirty="0" smtClean="0"/>
              <a:t/>
            </a:r>
            <a:br>
              <a:rPr lang="en-US" dirty="0" smtClean="0"/>
            </a:br>
            <a:endParaRPr lang="en-US" dirty="0"/>
          </a:p>
        </p:txBody>
      </p:sp>
      <p:sp>
        <p:nvSpPr>
          <p:cNvPr id="3" name="TextBox 2"/>
          <p:cNvSpPr txBox="1"/>
          <p:nvPr/>
        </p:nvSpPr>
        <p:spPr>
          <a:xfrm>
            <a:off x="914400" y="685800"/>
            <a:ext cx="7543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What is emergent perspective to strategy </a:t>
            </a:r>
            <a:endParaRPr lang="en-US" sz="2400" b="1" dirty="0"/>
          </a:p>
        </p:txBody>
      </p:sp>
      <p:sp>
        <p:nvSpPr>
          <p:cNvPr id="4" name="Rectangle 3"/>
          <p:cNvSpPr/>
          <p:nvPr/>
        </p:nvSpPr>
        <p:spPr>
          <a:xfrm>
            <a:off x="2590800" y="2744926"/>
            <a:ext cx="3657600" cy="6078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Strategy </a:t>
            </a:r>
            <a:endParaRPr lang="en-US" sz="2400" b="1" dirty="0"/>
          </a:p>
        </p:txBody>
      </p:sp>
      <p:sp>
        <p:nvSpPr>
          <p:cNvPr id="5" name="Right Arrow 4"/>
          <p:cNvSpPr/>
          <p:nvPr/>
        </p:nvSpPr>
        <p:spPr>
          <a:xfrm rot="8820221">
            <a:off x="3508263" y="3734743"/>
            <a:ext cx="77669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351975">
            <a:off x="4851250" y="3799546"/>
            <a:ext cx="838200" cy="458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500" y="4366559"/>
            <a:ext cx="34671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More planned approached/ Intended strategy </a:t>
            </a:r>
            <a:endParaRPr lang="en-US" dirty="0"/>
          </a:p>
        </p:txBody>
      </p:sp>
      <p:sp>
        <p:nvSpPr>
          <p:cNvPr id="8" name="Rectangle 7"/>
          <p:cNvSpPr/>
          <p:nvPr/>
        </p:nvSpPr>
        <p:spPr>
          <a:xfrm>
            <a:off x="5053084" y="4366560"/>
            <a:ext cx="3429000" cy="8912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tx1"/>
                </a:solidFill>
              </a:rPr>
              <a:t>Emerged outside the formal plan /Unintended  pattern recognizing the changing conditions </a:t>
            </a:r>
            <a:endParaRPr lang="en-US" b="1" dirty="0">
              <a:solidFill>
                <a:schemeClr val="tx1"/>
              </a:solidFill>
            </a:endParaRPr>
          </a:p>
        </p:txBody>
      </p:sp>
    </p:spTree>
    <p:extLst>
      <p:ext uri="{BB962C8B-B14F-4D97-AF65-F5344CB8AC3E}">
        <p14:creationId xmlns:p14="http://schemas.microsoft.com/office/powerpoint/2010/main" val="2916362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122" y="533401"/>
            <a:ext cx="836607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Henry </a:t>
            </a:r>
            <a:r>
              <a:rPr lang="en-US" sz="2800" b="1" dirty="0" err="1" smtClean="0"/>
              <a:t>Mintzberg's</a:t>
            </a:r>
            <a:r>
              <a:rPr lang="en-US" sz="2800" dirty="0" smtClean="0"/>
              <a:t> emergent strategy </a:t>
            </a:r>
            <a:endParaRPr lang="en-US" sz="2800" dirty="0"/>
          </a:p>
          <a:p>
            <a:pPr algn="ctr"/>
            <a:r>
              <a:rPr lang="en-US" sz="2800" b="1" dirty="0" smtClean="0"/>
              <a:t> </a:t>
            </a:r>
            <a:endParaRPr lang="en-US" sz="2800" b="1" dirty="0"/>
          </a:p>
        </p:txBody>
      </p:sp>
      <p:pic>
        <p:nvPicPr>
          <p:cNvPr id="5122" name="Picture 2" descr="Mintzburg emergent strategy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68027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96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620000" cy="461665"/>
          </a:xfrm>
          <a:prstGeom prst="rect">
            <a:avLst/>
          </a:prstGeom>
          <a:noFill/>
        </p:spPr>
        <p:txBody>
          <a:bodyPr wrap="square" rtlCol="0">
            <a:spAutoFit/>
          </a:bodyPr>
          <a:lstStyle/>
          <a:p>
            <a:r>
              <a:rPr lang="en-US" dirty="0" smtClean="0"/>
              <a:t>   </a:t>
            </a:r>
            <a:r>
              <a:rPr lang="en-US" sz="2400" b="1" dirty="0" smtClean="0"/>
              <a:t>Strategic drift </a:t>
            </a:r>
            <a:endParaRPr lang="en-US" sz="2400" b="1" dirty="0"/>
          </a:p>
        </p:txBody>
      </p:sp>
      <p:sp>
        <p:nvSpPr>
          <p:cNvPr id="3" name="Rectangle 2"/>
          <p:cNvSpPr/>
          <p:nvPr/>
        </p:nvSpPr>
        <p:spPr>
          <a:xfrm>
            <a:off x="685800" y="1219200"/>
            <a:ext cx="7696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Strategic happens when organization strategy is no longer relevant to the external environment facing it  </a:t>
            </a:r>
            <a:endParaRPr lang="en-US" dirty="0"/>
          </a:p>
        </p:txBody>
      </p:sp>
      <p:sp>
        <p:nvSpPr>
          <p:cNvPr id="4" name="Rectangle 3"/>
          <p:cNvSpPr/>
          <p:nvPr/>
        </p:nvSpPr>
        <p:spPr>
          <a:xfrm>
            <a:off x="895066" y="3505200"/>
            <a:ext cx="33528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Intended strategy through Deliberate planning process </a:t>
            </a:r>
            <a:endParaRPr lang="en-US" dirty="0"/>
          </a:p>
        </p:txBody>
      </p:sp>
      <p:sp>
        <p:nvSpPr>
          <p:cNvPr id="5" name="Rounded Rectangle 4"/>
          <p:cNvSpPr/>
          <p:nvPr/>
        </p:nvSpPr>
        <p:spPr>
          <a:xfrm>
            <a:off x="4800600" y="2602468"/>
            <a:ext cx="2362200" cy="3124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Environment forces</a:t>
            </a:r>
          </a:p>
          <a:p>
            <a:pPr algn="ctr"/>
            <a:r>
              <a:rPr lang="en-US" dirty="0" smtClean="0"/>
              <a:t>????? </a:t>
            </a:r>
            <a:endParaRPr lang="en-US" dirty="0"/>
          </a:p>
        </p:txBody>
      </p:sp>
      <p:sp>
        <p:nvSpPr>
          <p:cNvPr id="6" name="Oval 5"/>
          <p:cNvSpPr/>
          <p:nvPr/>
        </p:nvSpPr>
        <p:spPr>
          <a:xfrm>
            <a:off x="7543800" y="3657600"/>
            <a:ext cx="1447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Strategic drift </a:t>
            </a:r>
            <a:endParaRPr lang="en-US" dirty="0"/>
          </a:p>
        </p:txBody>
      </p:sp>
    </p:spTree>
    <p:extLst>
      <p:ext uri="{BB962C8B-B14F-4D97-AF65-F5344CB8AC3E}">
        <p14:creationId xmlns:p14="http://schemas.microsoft.com/office/powerpoint/2010/main" val="479962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dl.groovygecko.net/anon.groovy/clients/kaplan/AlexILS/ACCAWIKI/ACCA_P3_HTML/Images/BUSINESSCH15ACCAP3_040.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dl.groovygecko.net/anon.groovy/clients/kaplan/AlexILS/ACCAWIKI/ACCA_P3_HTML/Images/BUSINESSCH15ACCAP3_040.gif"/>
          <p:cNvSpPr>
            <a:spLocks noChangeAspect="1" noChangeArrowheads="1"/>
          </p:cNvSpPr>
          <p:nvPr/>
        </p:nvSpPr>
        <p:spPr bwMode="auto">
          <a:xfrm>
            <a:off x="1981200" y="3505200"/>
            <a:ext cx="3121025" cy="31210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dl.groovygecko.net/anon.groovy/clients/kaplan/AlexILS/ACCAWIKI/ACCA_P3_HTML/Images/BUSINESSCH15ACCAP3_040.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dl.groovygecko.net/anon.groovy/clients/kaplan/AlexILS/ACCAWIKI/ACCA_P3_HTML/Images/BUSINESSCH15ACCAP3_040.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dl.groovygecko.net/anon.groovy/clients/kaplan/AlexILS/ACCAWIKI/ACCA_P3_HTML/Images/BUSINESSCH15ACCAP3_040.gif"/>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05000"/>
            <a:ext cx="6553200" cy="4115410"/>
          </a:xfrm>
          <a:prstGeom prst="rect">
            <a:avLst/>
          </a:prstGeom>
        </p:spPr>
      </p:pic>
      <p:sp>
        <p:nvSpPr>
          <p:cNvPr id="10" name="TextBox 9"/>
          <p:cNvSpPr txBox="1"/>
          <p:nvPr/>
        </p:nvSpPr>
        <p:spPr>
          <a:xfrm>
            <a:off x="1066800" y="838200"/>
            <a:ext cx="7391400" cy="400110"/>
          </a:xfrm>
          <a:prstGeom prst="rect">
            <a:avLst/>
          </a:prstGeom>
          <a:noFill/>
        </p:spPr>
        <p:txBody>
          <a:bodyPr wrap="square" rtlCol="0">
            <a:spAutoFit/>
          </a:bodyPr>
          <a:lstStyle/>
          <a:p>
            <a:pPr algn="ctr"/>
            <a:r>
              <a:rPr lang="en-US" sz="2000" b="1" dirty="0" smtClean="0"/>
              <a:t>Rate of responding to the environmental change </a:t>
            </a:r>
            <a:endParaRPr lang="en-US" sz="2000" b="1" dirty="0"/>
          </a:p>
        </p:txBody>
      </p:sp>
    </p:spTree>
    <p:extLst>
      <p:ext uri="{BB962C8B-B14F-4D97-AF65-F5344CB8AC3E}">
        <p14:creationId xmlns:p14="http://schemas.microsoft.com/office/powerpoint/2010/main" val="1624174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kia mission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4176464" cy="2784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e mission සඳහා පින්තුර ප්‍රතිඵ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304" y="3717032"/>
            <a:ext cx="4779303" cy="31274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msung perpose සඳහා පින්තුර ප්‍රතිඵ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60774"/>
            <a:ext cx="3810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3700687"/>
            <a:ext cx="3672408" cy="3170099"/>
          </a:xfrm>
          <a:prstGeom prst="rect">
            <a:avLst/>
          </a:prstGeom>
          <a:noFill/>
        </p:spPr>
        <p:txBody>
          <a:bodyPr wrap="square" rtlCol="0">
            <a:spAutoFit/>
          </a:bodyPr>
          <a:lstStyle/>
          <a:p>
            <a:pPr algn="ctr"/>
            <a:r>
              <a:rPr lang="en-US" sz="4000" b="1" dirty="0" smtClean="0"/>
              <a:t>What if you don’t redefine your business purpose –Strategic drift</a:t>
            </a:r>
            <a:endParaRPr lang="en-US" sz="4000" b="1" dirty="0"/>
          </a:p>
        </p:txBody>
      </p:sp>
    </p:spTree>
    <p:extLst>
      <p:ext uri="{BB962C8B-B14F-4D97-AF65-F5344CB8AC3E}">
        <p14:creationId xmlns:p14="http://schemas.microsoft.com/office/powerpoint/2010/main" val="1098091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34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Slow response to the market led to strategic drift </a:t>
            </a:r>
            <a:endParaRPr lang="en-US" sz="2800" b="1" dirty="0"/>
          </a:p>
        </p:txBody>
      </p:sp>
      <p:pic>
        <p:nvPicPr>
          <p:cNvPr id="3074" name="Picture 2" descr="Kodak strategic drift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985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458200" cy="523220"/>
          </a:xfrm>
          <a:prstGeom prst="rect">
            <a:avLst/>
          </a:prstGeom>
          <a:noFill/>
        </p:spPr>
        <p:txBody>
          <a:bodyPr wrap="square" rtlCol="0">
            <a:spAutoFit/>
          </a:bodyPr>
          <a:lstStyle/>
          <a:p>
            <a:r>
              <a:rPr lang="en-US" sz="2800" b="1" dirty="0" smtClean="0"/>
              <a:t>How can companies survive a strategic drift</a:t>
            </a:r>
            <a:r>
              <a:rPr lang="en-US" dirty="0" smtClean="0"/>
              <a:t> </a:t>
            </a:r>
            <a:endParaRPr lang="en-US" dirty="0"/>
          </a:p>
        </p:txBody>
      </p:sp>
      <p:sp>
        <p:nvSpPr>
          <p:cNvPr id="3" name="TextBox 2"/>
          <p:cNvSpPr txBox="1"/>
          <p:nvPr/>
        </p:nvSpPr>
        <p:spPr>
          <a:xfrm>
            <a:off x="457200" y="1447800"/>
            <a:ext cx="7924800" cy="1323439"/>
          </a:xfrm>
          <a:prstGeom prst="rect">
            <a:avLst/>
          </a:prstGeom>
          <a:noFill/>
        </p:spPr>
        <p:txBody>
          <a:bodyPr wrap="square" rtlCol="0">
            <a:spAutoFit/>
          </a:bodyPr>
          <a:lstStyle/>
          <a:p>
            <a:pPr marL="342900" indent="-342900" algn="just">
              <a:buFont typeface="+mj-lt"/>
              <a:buAutoNum type="arabicPeriod"/>
            </a:pPr>
            <a:r>
              <a:rPr lang="en-US" sz="2000" dirty="0" smtClean="0"/>
              <a:t>Organizational leadership and adaptable culture</a:t>
            </a:r>
          </a:p>
          <a:p>
            <a:pPr marL="342900" indent="-342900" algn="just">
              <a:buFont typeface="+mj-lt"/>
              <a:buAutoNum type="arabicPeriod"/>
            </a:pPr>
            <a:r>
              <a:rPr lang="en-US" sz="2000" dirty="0" smtClean="0"/>
              <a:t>Continues assessment of trends, emergence of direct and indirect competitors, technological changes and adjustment in to the current plan</a:t>
            </a:r>
            <a:r>
              <a:rPr lang="en-US" sz="2000" dirty="0"/>
              <a:t>. </a:t>
            </a:r>
            <a:r>
              <a:rPr lang="en-US" sz="2000" dirty="0">
                <a:hlinkClick r:id="rId2"/>
              </a:rPr>
              <a:t>https://</a:t>
            </a:r>
            <a:r>
              <a:rPr lang="en-US" sz="2000" dirty="0" smtClean="0">
                <a:hlinkClick r:id="rId2"/>
              </a:rPr>
              <a:t>www.youtube.com/watch?v=dqwAZKrc6vw</a:t>
            </a:r>
            <a:r>
              <a:rPr lang="en-US" sz="2000" dirty="0" smtClean="0"/>
              <a:t>  </a:t>
            </a:r>
            <a:endParaRPr lang="en-US" sz="2000" dirty="0"/>
          </a:p>
        </p:txBody>
      </p:sp>
    </p:spTree>
    <p:extLst>
      <p:ext uri="{BB962C8B-B14F-4D97-AF65-F5344CB8AC3E}">
        <p14:creationId xmlns:p14="http://schemas.microsoft.com/office/powerpoint/2010/main" val="2442176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981200"/>
            <a:ext cx="6261100" cy="2052590"/>
          </a:xfrm>
        </p:spPr>
        <p:txBody>
          <a:bodyPr>
            <a:normAutofit fontScale="90000"/>
          </a:bodyPr>
          <a:lstStyle/>
          <a:p>
            <a:r>
              <a:rPr lang="en-US" dirty="0" smtClean="0"/>
              <a:t>Financial Implication of strategic management decisions </a:t>
            </a:r>
            <a:endParaRPr lang="en-US" dirty="0"/>
          </a:p>
        </p:txBody>
      </p:sp>
    </p:spTree>
    <p:extLst>
      <p:ext uri="{BB962C8B-B14F-4D97-AF65-F5344CB8AC3E}">
        <p14:creationId xmlns:p14="http://schemas.microsoft.com/office/powerpoint/2010/main" val="1669387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799288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The essence of strategy of the organization </a:t>
            </a:r>
            <a:endParaRPr lang="en-US" sz="2800"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671629671"/>
              </p:ext>
            </p:extLst>
          </p:nvPr>
        </p:nvGraphicFramePr>
        <p:xfrm>
          <a:off x="1704020"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069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eaLnBrk="1" hangingPunct="1"/>
            <a:r>
              <a:rPr lang="en-GB" sz="3100" dirty="0" smtClean="0">
                <a:ea typeface="PMingLiU" pitchFamily="18" charset="-120"/>
              </a:rPr>
              <a:t>Corporate Strategic Decision </a:t>
            </a:r>
            <a:endParaRPr lang="en-US" sz="3100" dirty="0">
              <a:ea typeface="PMingLiU" pitchFamily="18" charset="-120"/>
            </a:endParaRPr>
          </a:p>
        </p:txBody>
      </p:sp>
      <p:sp>
        <p:nvSpPr>
          <p:cNvPr id="2" name="TextBox 1"/>
          <p:cNvSpPr txBox="1"/>
          <p:nvPr/>
        </p:nvSpPr>
        <p:spPr>
          <a:xfrm>
            <a:off x="685800" y="1676400"/>
            <a:ext cx="7924800" cy="646331"/>
          </a:xfrm>
          <a:prstGeom prst="rect">
            <a:avLst/>
          </a:prstGeom>
          <a:noFill/>
        </p:spPr>
        <p:txBody>
          <a:bodyPr wrap="square" rtlCol="0">
            <a:spAutoFit/>
          </a:bodyPr>
          <a:lstStyle/>
          <a:p>
            <a:pPr marL="342900" indent="-342900">
              <a:buAutoNum type="arabicPeriod"/>
            </a:pPr>
            <a:r>
              <a:rPr lang="en-US" b="1" dirty="0" smtClean="0"/>
              <a:t>Growth decision </a:t>
            </a:r>
          </a:p>
          <a:p>
            <a:endParaRPr lang="en-US" dirty="0" smtClean="0"/>
          </a:p>
        </p:txBody>
      </p:sp>
      <p:pic>
        <p:nvPicPr>
          <p:cNvPr id="6" name="Picture 2" descr="http://www.tutor2u.net/business/images/Ansoff%20Matrix%20w5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99985"/>
            <a:ext cx="7467600" cy="3491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2600" y="6077803"/>
            <a:ext cx="5334000" cy="369332"/>
          </a:xfrm>
          <a:prstGeom prst="rect">
            <a:avLst/>
          </a:prstGeom>
          <a:noFill/>
        </p:spPr>
        <p:txBody>
          <a:bodyPr wrap="square" rtlCol="0">
            <a:spAutoFit/>
          </a:bodyPr>
          <a:lstStyle/>
          <a:p>
            <a:r>
              <a:rPr lang="en-US" dirty="0" smtClean="0"/>
              <a:t>Source: </a:t>
            </a:r>
            <a:r>
              <a:rPr lang="en-US" dirty="0" err="1" smtClean="0"/>
              <a:t>Ansoff</a:t>
            </a:r>
            <a:r>
              <a:rPr lang="en-US" dirty="0" smtClean="0"/>
              <a:t> Matrix (</a:t>
            </a:r>
            <a:r>
              <a:rPr lang="en-US" dirty="0" err="1" smtClean="0"/>
              <a:t>Igo</a:t>
            </a:r>
            <a:r>
              <a:rPr lang="en-US" dirty="0" smtClean="0"/>
              <a:t> </a:t>
            </a:r>
            <a:r>
              <a:rPr lang="en-US" dirty="0" err="1" smtClean="0"/>
              <a:t>Ansoff</a:t>
            </a:r>
            <a:r>
              <a:rPr lang="en-US" dirty="0" smtClean="0"/>
              <a:t>) </a:t>
            </a:r>
            <a:endParaRPr lang="en-US" dirty="0"/>
          </a:p>
        </p:txBody>
      </p:sp>
    </p:spTree>
    <p:extLst>
      <p:ext uri="{BB962C8B-B14F-4D97-AF65-F5344CB8AC3E}">
        <p14:creationId xmlns:p14="http://schemas.microsoft.com/office/powerpoint/2010/main" val="204485782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394" y="457200"/>
            <a:ext cx="6629400" cy="1595967"/>
          </a:xfrm>
        </p:spPr>
        <p:txBody>
          <a:bodyPr/>
          <a:lstStyle/>
          <a:p>
            <a:r>
              <a:rPr lang="en-US" dirty="0" smtClean="0"/>
              <a:t>         Governance issue </a:t>
            </a:r>
            <a:endParaRPr lang="en-US" dirty="0"/>
          </a:p>
        </p:txBody>
      </p:sp>
      <p:sp>
        <p:nvSpPr>
          <p:cNvPr id="3" name="Content Placeholder 2"/>
          <p:cNvSpPr>
            <a:spLocks noGrp="1"/>
          </p:cNvSpPr>
          <p:nvPr>
            <p:ph idx="1"/>
          </p:nvPr>
        </p:nvSpPr>
        <p:spPr>
          <a:xfrm>
            <a:off x="914400" y="1905000"/>
            <a:ext cx="8077200" cy="6319585"/>
          </a:xfrm>
        </p:spPr>
        <p:txBody>
          <a:bodyPr/>
          <a:lstStyle/>
          <a:p>
            <a:pPr marL="0" indent="0">
              <a:buNone/>
            </a:pPr>
            <a:endParaRPr lang="en-US" dirty="0" smtClean="0"/>
          </a:p>
          <a:p>
            <a:pPr marL="0" indent="0">
              <a:buNone/>
            </a:pPr>
            <a:endParaRPr lang="en-US" dirty="0"/>
          </a:p>
        </p:txBody>
      </p:sp>
      <p:sp>
        <p:nvSpPr>
          <p:cNvPr id="4" name="Rectangle 3"/>
          <p:cNvSpPr/>
          <p:nvPr/>
        </p:nvSpPr>
        <p:spPr>
          <a:xfrm>
            <a:off x="1143000" y="2438400"/>
            <a:ext cx="28956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Ownership </a:t>
            </a:r>
            <a:endParaRPr lang="en-US" dirty="0"/>
          </a:p>
        </p:txBody>
      </p:sp>
      <p:sp>
        <p:nvSpPr>
          <p:cNvPr id="5" name="Rectangle 4"/>
          <p:cNvSpPr/>
          <p:nvPr/>
        </p:nvSpPr>
        <p:spPr>
          <a:xfrm>
            <a:off x="5562600" y="2438400"/>
            <a:ext cx="2819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a:t>
            </a:r>
            <a:endParaRPr lang="en-US" dirty="0"/>
          </a:p>
        </p:txBody>
      </p:sp>
      <p:sp>
        <p:nvSpPr>
          <p:cNvPr id="6" name="TextBox 5"/>
          <p:cNvSpPr txBox="1"/>
          <p:nvPr/>
        </p:nvSpPr>
        <p:spPr>
          <a:xfrm>
            <a:off x="4343400" y="2590800"/>
            <a:ext cx="914400" cy="369332"/>
          </a:xfrm>
          <a:prstGeom prst="rect">
            <a:avLst/>
          </a:prstGeom>
          <a:noFill/>
        </p:spPr>
        <p:txBody>
          <a:bodyPr wrap="square" rtlCol="0">
            <a:spAutoFit/>
          </a:bodyPr>
          <a:lstStyle/>
          <a:p>
            <a:r>
              <a:rPr lang="en-US" dirty="0" smtClean="0"/>
              <a:t>   Vs</a:t>
            </a:r>
            <a:endParaRPr lang="en-US" dirty="0"/>
          </a:p>
        </p:txBody>
      </p:sp>
    </p:spTree>
    <p:extLst>
      <p:ext uri="{BB962C8B-B14F-4D97-AF65-F5344CB8AC3E}">
        <p14:creationId xmlns:p14="http://schemas.microsoft.com/office/powerpoint/2010/main" val="1613928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50" y="457200"/>
            <a:ext cx="6629400" cy="1595967"/>
          </a:xfrm>
        </p:spPr>
        <p:txBody>
          <a:bodyPr/>
          <a:lstStyle/>
          <a:p>
            <a:r>
              <a:rPr lang="en-US" dirty="0" smtClean="0"/>
              <a:t>Financial Feasibility </a:t>
            </a:r>
            <a:endParaRPr lang="en-US" dirty="0"/>
          </a:p>
        </p:txBody>
      </p:sp>
      <p:sp>
        <p:nvSpPr>
          <p:cNvPr id="3" name="Content Placeholder 2"/>
          <p:cNvSpPr>
            <a:spLocks noGrp="1"/>
          </p:cNvSpPr>
          <p:nvPr>
            <p:ph idx="1"/>
          </p:nvPr>
        </p:nvSpPr>
        <p:spPr>
          <a:xfrm>
            <a:off x="228600" y="1979444"/>
            <a:ext cx="8623300" cy="6319585"/>
          </a:xfrm>
        </p:spPr>
        <p:txBody>
          <a:bodyPr/>
          <a:lstStyle/>
          <a:p>
            <a:pPr algn="just"/>
            <a:r>
              <a:rPr lang="en-US" dirty="0" smtClean="0"/>
              <a:t>Evaluating the financial feasibility of such a decision will ensure that share holders money are invested in a profitable investment opportunity. </a:t>
            </a:r>
            <a:endParaRPr lang="en-US" dirty="0"/>
          </a:p>
        </p:txBody>
      </p:sp>
    </p:spTree>
    <p:extLst>
      <p:ext uri="{BB962C8B-B14F-4D97-AF65-F5344CB8AC3E}">
        <p14:creationId xmlns:p14="http://schemas.microsoft.com/office/powerpoint/2010/main" val="3958974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892969" y="465461"/>
            <a:ext cx="7358063" cy="1427633"/>
          </a:xfrm>
        </p:spPr>
        <p:txBody>
          <a:bodyPr rIns="35705"/>
          <a:lstStyle/>
          <a:p>
            <a:pPr eaLnBrk="1" hangingPunct="1"/>
            <a:r>
              <a:rPr lang="en-US" sz="3800" dirty="0" smtClean="0"/>
              <a:t>How to evaluate the corporate strategic decisions </a:t>
            </a:r>
            <a:endParaRPr lang="en-US" sz="3800" dirty="0"/>
          </a:p>
        </p:txBody>
      </p:sp>
      <p:sp>
        <p:nvSpPr>
          <p:cNvPr id="25603" name="Rectangle 2"/>
          <p:cNvSpPr>
            <a:spLocks noGrp="1" noChangeArrowheads="1"/>
          </p:cNvSpPr>
          <p:nvPr>
            <p:ph idx="1"/>
          </p:nvPr>
        </p:nvSpPr>
        <p:spPr>
          <a:xfrm>
            <a:off x="892969" y="1946672"/>
            <a:ext cx="7358063" cy="4018359"/>
          </a:xfrm>
        </p:spPr>
        <p:txBody>
          <a:bodyPr rIns="35705"/>
          <a:lstStyle/>
          <a:p>
            <a:pPr marL="623940">
              <a:buBlip>
                <a:blip r:embed="rId2"/>
              </a:buBlip>
            </a:pPr>
            <a:r>
              <a:rPr lang="en-US" smtClean="0">
                <a:latin typeface="Chalkboard Bold" charset="0"/>
                <a:sym typeface="Chalkboard Bold" charset="0"/>
              </a:rPr>
              <a:t>Discounted Cash Flow Methods </a:t>
            </a:r>
          </a:p>
          <a:p>
            <a:pPr marL="936468" lvl="1">
              <a:buBlip>
                <a:blip r:embed="rId2"/>
              </a:buBlip>
            </a:pPr>
            <a:r>
              <a:rPr lang="en-US" smtClean="0"/>
              <a:t>Net Present Value (NPV)</a:t>
            </a:r>
          </a:p>
          <a:p>
            <a:pPr marL="936468" lvl="1">
              <a:buBlip>
                <a:blip r:embed="rId2"/>
              </a:buBlip>
            </a:pPr>
            <a:r>
              <a:rPr lang="en-US" smtClean="0"/>
              <a:t>Internal Rate of Return (IRR)</a:t>
            </a:r>
          </a:p>
          <a:p>
            <a:pPr marL="623940">
              <a:buBlip>
                <a:blip r:embed="rId2"/>
              </a:buBlip>
            </a:pPr>
            <a:r>
              <a:rPr lang="en-US" smtClean="0">
                <a:latin typeface="Chalkboard Bold" charset="0"/>
                <a:sym typeface="Chalkboard Bold" charset="0"/>
              </a:rPr>
              <a:t>Non-Discounted Cash Flow Methods</a:t>
            </a:r>
          </a:p>
          <a:p>
            <a:pPr marL="936468" lvl="1">
              <a:buBlip>
                <a:blip r:embed="rId2"/>
              </a:buBlip>
            </a:pPr>
            <a:r>
              <a:rPr lang="en-US" smtClean="0"/>
              <a:t>Payback Method</a:t>
            </a:r>
          </a:p>
          <a:p>
            <a:pPr marL="936468" lvl="1">
              <a:buBlip>
                <a:blip r:embed="rId2"/>
              </a:buBlip>
            </a:pPr>
            <a:r>
              <a:rPr lang="en-US" smtClean="0"/>
              <a:t>Accounting Rate of Return</a:t>
            </a:r>
          </a:p>
        </p:txBody>
      </p:sp>
    </p:spTree>
    <p:extLst>
      <p:ext uri="{BB962C8B-B14F-4D97-AF65-F5344CB8AC3E}">
        <p14:creationId xmlns:p14="http://schemas.microsoft.com/office/powerpoint/2010/main" val="213837851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50" y="430106"/>
            <a:ext cx="6629400" cy="1595967"/>
          </a:xfrm>
        </p:spPr>
        <p:txBody>
          <a:bodyPr/>
          <a:lstStyle/>
          <a:p>
            <a:r>
              <a:rPr lang="en-US" dirty="0" smtClean="0"/>
              <a:t>Projections </a:t>
            </a:r>
            <a:endParaRPr lang="en-US" dirty="0"/>
          </a:p>
        </p:txBody>
      </p:sp>
      <p:sp>
        <p:nvSpPr>
          <p:cNvPr id="3" name="Content Placeholder 2"/>
          <p:cNvSpPr>
            <a:spLocks noGrp="1"/>
          </p:cNvSpPr>
          <p:nvPr>
            <p:ph idx="1"/>
          </p:nvPr>
        </p:nvSpPr>
        <p:spPr>
          <a:xfrm>
            <a:off x="368300" y="2013563"/>
            <a:ext cx="8547100" cy="6319585"/>
          </a:xfrm>
        </p:spPr>
        <p:txBody>
          <a:bodyPr/>
          <a:lstStyle/>
          <a:p>
            <a:pPr algn="just"/>
            <a:r>
              <a:rPr lang="en-US" dirty="0" smtClean="0"/>
              <a:t>This is the most crucial part of the long term investment decision evaluation. Accurately forecast the cost and the revenue for given period will have significant impact to the decision. </a:t>
            </a:r>
            <a:endParaRPr lang="en-US" dirty="0"/>
          </a:p>
        </p:txBody>
      </p:sp>
    </p:spTree>
    <p:extLst>
      <p:ext uri="{BB962C8B-B14F-4D97-AF65-F5344CB8AC3E}">
        <p14:creationId xmlns:p14="http://schemas.microsoft.com/office/powerpoint/2010/main" val="710645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319585"/>
          </a:xfrm>
        </p:spPr>
        <p:txBody>
          <a:bodyPr/>
          <a:lstStyle/>
          <a:p>
            <a:pPr marL="0" indent="0">
              <a:buNone/>
            </a:pPr>
            <a:endParaRPr lang="en-US" dirty="0" smtClean="0"/>
          </a:p>
          <a:p>
            <a:pPr marL="0" indent="0" algn="just">
              <a:buNone/>
            </a:pPr>
            <a:r>
              <a:rPr lang="en-US" dirty="0" smtClean="0"/>
              <a:t>Assume that your company management is planning to put up a 200 rooms hotel in </a:t>
            </a:r>
            <a:r>
              <a:rPr lang="en-US" dirty="0" err="1" smtClean="0"/>
              <a:t>Trincomalee</a:t>
            </a:r>
            <a:r>
              <a:rPr lang="en-US" dirty="0" smtClean="0"/>
              <a:t> which will require initial capital outlay USD 500 million. Project the possible cash flows for next five years and what factors  should be considered in the determination of the cash flows. </a:t>
            </a:r>
            <a:endParaRPr lang="en-US" dirty="0"/>
          </a:p>
        </p:txBody>
      </p:sp>
    </p:spTree>
    <p:extLst>
      <p:ext uri="{BB962C8B-B14F-4D97-AF65-F5344CB8AC3E}">
        <p14:creationId xmlns:p14="http://schemas.microsoft.com/office/powerpoint/2010/main" val="590497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892969" y="1319362"/>
            <a:ext cx="7358063" cy="1707803"/>
          </a:xfrm>
        </p:spPr>
        <p:txBody>
          <a:bodyPr rIns="35705"/>
          <a:lstStyle/>
          <a:p>
            <a:pPr eaLnBrk="1" hangingPunct="1"/>
            <a:r>
              <a:rPr lang="en-US" sz="3800"/>
              <a:t>Discounted Cash Flow Methods</a:t>
            </a:r>
          </a:p>
        </p:txBody>
      </p:sp>
      <p:sp>
        <p:nvSpPr>
          <p:cNvPr id="31747" name="Rectangle 2"/>
          <p:cNvSpPr>
            <a:spLocks noGrp="1" noChangeArrowheads="1"/>
          </p:cNvSpPr>
          <p:nvPr>
            <p:ph idx="1"/>
          </p:nvPr>
        </p:nvSpPr>
        <p:spPr>
          <a:xfrm>
            <a:off x="785813" y="3027164"/>
            <a:ext cx="7572375" cy="2937867"/>
          </a:xfrm>
        </p:spPr>
        <p:txBody>
          <a:bodyPr rIns="35705"/>
          <a:lstStyle/>
          <a:p>
            <a:pPr marL="623940">
              <a:buBlip>
                <a:blip r:embed="rId2"/>
              </a:buBlip>
            </a:pPr>
            <a:r>
              <a:rPr lang="en-US" dirty="0" smtClean="0"/>
              <a:t>NPV - the sum of discounted future cash flows less the initial cost</a:t>
            </a:r>
          </a:p>
          <a:p>
            <a:pPr marL="623940">
              <a:buBlip>
                <a:blip r:embed="rId2"/>
              </a:buBlip>
            </a:pPr>
            <a:r>
              <a:rPr lang="en-US" dirty="0" smtClean="0"/>
              <a:t>IRR - the discount rate where NPV = 0</a:t>
            </a:r>
          </a:p>
        </p:txBody>
      </p:sp>
    </p:spTree>
    <p:extLst>
      <p:ext uri="{BB962C8B-B14F-4D97-AF65-F5344CB8AC3E}">
        <p14:creationId xmlns:p14="http://schemas.microsoft.com/office/powerpoint/2010/main" val="167564569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r>
              <a:rPr lang="en-US" sz="3800"/>
              <a:t>Net Present Value (NPV)</a:t>
            </a:r>
          </a:p>
        </p:txBody>
      </p:sp>
      <p:sp>
        <p:nvSpPr>
          <p:cNvPr id="32771" name="Rectangle 2"/>
          <p:cNvSpPr>
            <a:spLocks/>
          </p:cNvSpPr>
          <p:nvPr/>
        </p:nvSpPr>
        <p:spPr bwMode="auto">
          <a:xfrm>
            <a:off x="390674" y="2201079"/>
            <a:ext cx="672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NPV =  </a:t>
            </a:r>
          </a:p>
        </p:txBody>
      </p:sp>
      <p:sp>
        <p:nvSpPr>
          <p:cNvPr id="32772" name="Rectangle 3"/>
          <p:cNvSpPr>
            <a:spLocks/>
          </p:cNvSpPr>
          <p:nvPr/>
        </p:nvSpPr>
        <p:spPr bwMode="auto">
          <a:xfrm>
            <a:off x="2020342" y="2278008"/>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a:solidFill>
                  <a:schemeClr val="tx1"/>
                </a:solidFill>
              </a:rPr>
              <a:t>C</a:t>
            </a:r>
            <a:r>
              <a:rPr lang="en-US" u="sng" baseline="-6000">
                <a:solidFill>
                  <a:schemeClr val="tx1"/>
                </a:solidFill>
              </a:rPr>
              <a:t>1</a:t>
            </a:r>
            <a:endParaRPr lang="en-US" u="sng">
              <a:solidFill>
                <a:schemeClr val="tx1"/>
              </a:solidFill>
            </a:endParaRPr>
          </a:p>
          <a:p>
            <a:r>
              <a:rPr lang="en-US">
                <a:solidFill>
                  <a:schemeClr val="tx1"/>
                </a:solidFill>
              </a:rPr>
              <a:t>(1 + r)</a:t>
            </a:r>
            <a:r>
              <a:rPr lang="en-US" baseline="32000">
                <a:solidFill>
                  <a:schemeClr val="tx1"/>
                </a:solidFill>
              </a:rPr>
              <a:t>1</a:t>
            </a:r>
          </a:p>
        </p:txBody>
      </p:sp>
      <p:sp>
        <p:nvSpPr>
          <p:cNvPr id="32773" name="Rectangle 4"/>
          <p:cNvSpPr>
            <a:spLocks/>
          </p:cNvSpPr>
          <p:nvPr/>
        </p:nvSpPr>
        <p:spPr bwMode="auto">
          <a:xfrm>
            <a:off x="3303985" y="222619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a:t>
            </a:r>
          </a:p>
        </p:txBody>
      </p:sp>
      <p:sp>
        <p:nvSpPr>
          <p:cNvPr id="32774" name="Rectangle 5"/>
          <p:cNvSpPr>
            <a:spLocks/>
          </p:cNvSpPr>
          <p:nvPr/>
        </p:nvSpPr>
        <p:spPr bwMode="auto">
          <a:xfrm>
            <a:off x="3729262" y="2276334"/>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a:solidFill>
                  <a:schemeClr val="tx1"/>
                </a:solidFill>
              </a:rPr>
              <a:t>C</a:t>
            </a:r>
            <a:r>
              <a:rPr lang="en-US" u="sng" baseline="-6000">
                <a:solidFill>
                  <a:schemeClr val="tx1"/>
                </a:solidFill>
              </a:rPr>
              <a:t>2</a:t>
            </a:r>
            <a:endParaRPr lang="en-US" u="sng">
              <a:solidFill>
                <a:schemeClr val="tx1"/>
              </a:solidFill>
            </a:endParaRPr>
          </a:p>
          <a:p>
            <a:r>
              <a:rPr lang="en-US">
                <a:solidFill>
                  <a:schemeClr val="tx1"/>
                </a:solidFill>
              </a:rPr>
              <a:t>(1 + r)</a:t>
            </a:r>
            <a:r>
              <a:rPr lang="en-US" baseline="32000">
                <a:solidFill>
                  <a:schemeClr val="tx1"/>
                </a:solidFill>
              </a:rPr>
              <a:t>2</a:t>
            </a:r>
          </a:p>
        </p:txBody>
      </p:sp>
      <p:sp>
        <p:nvSpPr>
          <p:cNvPr id="32775" name="Rectangle 6"/>
          <p:cNvSpPr>
            <a:spLocks/>
          </p:cNvSpPr>
          <p:nvPr/>
        </p:nvSpPr>
        <p:spPr bwMode="auto">
          <a:xfrm>
            <a:off x="5161360" y="222619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a:t>
            </a:r>
          </a:p>
        </p:txBody>
      </p:sp>
      <p:sp>
        <p:nvSpPr>
          <p:cNvPr id="32776" name="Rectangle 7"/>
          <p:cNvSpPr>
            <a:spLocks/>
          </p:cNvSpPr>
          <p:nvPr/>
        </p:nvSpPr>
        <p:spPr bwMode="auto">
          <a:xfrm>
            <a:off x="5470551" y="2276334"/>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dirty="0">
                <a:solidFill>
                  <a:schemeClr val="tx1"/>
                </a:solidFill>
              </a:rPr>
              <a:t>C</a:t>
            </a:r>
            <a:r>
              <a:rPr lang="en-US" u="sng" baseline="-6000" dirty="0">
                <a:solidFill>
                  <a:schemeClr val="tx1"/>
                </a:solidFill>
              </a:rPr>
              <a:t>3</a:t>
            </a:r>
            <a:endParaRPr lang="en-US" u="sng" dirty="0">
              <a:solidFill>
                <a:schemeClr val="tx1"/>
              </a:solidFill>
            </a:endParaRPr>
          </a:p>
          <a:p>
            <a:r>
              <a:rPr lang="en-US" dirty="0">
                <a:solidFill>
                  <a:schemeClr val="tx1"/>
                </a:solidFill>
              </a:rPr>
              <a:t>(1 + r)</a:t>
            </a:r>
            <a:r>
              <a:rPr lang="en-US" baseline="32000" dirty="0">
                <a:solidFill>
                  <a:schemeClr val="tx1"/>
                </a:solidFill>
              </a:rPr>
              <a:t>3</a:t>
            </a:r>
          </a:p>
        </p:txBody>
      </p:sp>
      <p:sp>
        <p:nvSpPr>
          <p:cNvPr id="32777" name="Rectangle 8"/>
          <p:cNvSpPr>
            <a:spLocks/>
          </p:cNvSpPr>
          <p:nvPr/>
        </p:nvSpPr>
        <p:spPr bwMode="auto">
          <a:xfrm>
            <a:off x="455414" y="4496097"/>
            <a:ext cx="7358063" cy="138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a:solidFill>
                  <a:schemeClr val="tx1"/>
                </a:solidFill>
              </a:rPr>
              <a:t>C</a:t>
            </a:r>
            <a:r>
              <a:rPr lang="en-US" baseline="-6000">
                <a:solidFill>
                  <a:schemeClr val="tx1"/>
                </a:solidFill>
              </a:rPr>
              <a:t>1</a:t>
            </a:r>
            <a:r>
              <a:rPr lang="en-US">
                <a:solidFill>
                  <a:schemeClr val="tx1"/>
                </a:solidFill>
              </a:rPr>
              <a:t>, C</a:t>
            </a:r>
            <a:r>
              <a:rPr lang="en-US" baseline="-6000">
                <a:solidFill>
                  <a:schemeClr val="tx1"/>
                </a:solidFill>
              </a:rPr>
              <a:t>2</a:t>
            </a:r>
            <a:r>
              <a:rPr lang="en-US">
                <a:solidFill>
                  <a:schemeClr val="tx1"/>
                </a:solidFill>
              </a:rPr>
              <a:t>, C</a:t>
            </a:r>
            <a:r>
              <a:rPr lang="en-US" baseline="-6000">
                <a:solidFill>
                  <a:schemeClr val="tx1"/>
                </a:solidFill>
              </a:rPr>
              <a:t>3</a:t>
            </a:r>
            <a:r>
              <a:rPr lang="en-US">
                <a:solidFill>
                  <a:schemeClr val="tx1"/>
                </a:solidFill>
              </a:rPr>
              <a:t> = the project cash flows, </a:t>
            </a:r>
          </a:p>
          <a:p>
            <a:pPr algn="l"/>
            <a:r>
              <a:rPr lang="en-US">
                <a:solidFill>
                  <a:schemeClr val="tx1"/>
                </a:solidFill>
              </a:rPr>
              <a:t>r = discount rate (related to risk of the project)</a:t>
            </a:r>
          </a:p>
          <a:p>
            <a:pPr algn="l"/>
            <a:r>
              <a:rPr lang="en-US">
                <a:solidFill>
                  <a:schemeClr val="tx1"/>
                </a:solidFill>
              </a:rPr>
              <a:t>C</a:t>
            </a:r>
            <a:r>
              <a:rPr lang="en-US" baseline="-6000">
                <a:solidFill>
                  <a:schemeClr val="tx1"/>
                </a:solidFill>
              </a:rPr>
              <a:t>0</a:t>
            </a:r>
            <a:r>
              <a:rPr lang="en-US">
                <a:solidFill>
                  <a:schemeClr val="tx1"/>
                </a:solidFill>
              </a:rPr>
              <a:t> = initial cost</a:t>
            </a:r>
          </a:p>
        </p:txBody>
      </p:sp>
      <p:sp>
        <p:nvSpPr>
          <p:cNvPr id="32778" name="Line 9"/>
          <p:cNvSpPr>
            <a:spLocks noChangeShapeType="1"/>
          </p:cNvSpPr>
          <p:nvPr/>
        </p:nvSpPr>
        <p:spPr bwMode="auto">
          <a:xfrm>
            <a:off x="1759149" y="1973461"/>
            <a:ext cx="6697" cy="12334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9" name="Line 10"/>
          <p:cNvSpPr>
            <a:spLocks noChangeShapeType="1"/>
          </p:cNvSpPr>
          <p:nvPr/>
        </p:nvSpPr>
        <p:spPr bwMode="auto">
          <a:xfrm>
            <a:off x="6831211" y="2000250"/>
            <a:ext cx="23441" cy="124011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0" name="Line 11"/>
          <p:cNvSpPr>
            <a:spLocks noChangeShapeType="1"/>
          </p:cNvSpPr>
          <p:nvPr/>
        </p:nvSpPr>
        <p:spPr bwMode="auto">
          <a:xfrm rot="10800000" flipH="1">
            <a:off x="1751335" y="1987973"/>
            <a:ext cx="351606" cy="223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1" name="Line 12"/>
          <p:cNvSpPr>
            <a:spLocks noChangeShapeType="1"/>
          </p:cNvSpPr>
          <p:nvPr/>
        </p:nvSpPr>
        <p:spPr bwMode="auto">
          <a:xfrm rot="10800000" flipH="1">
            <a:off x="1751335" y="3196829"/>
            <a:ext cx="351606" cy="223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2" name="Line 13"/>
          <p:cNvSpPr>
            <a:spLocks noChangeShapeType="1"/>
          </p:cNvSpPr>
          <p:nvPr/>
        </p:nvSpPr>
        <p:spPr bwMode="auto">
          <a:xfrm>
            <a:off x="6518672" y="2004715"/>
            <a:ext cx="343793" cy="334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3" name="Line 14"/>
          <p:cNvSpPr>
            <a:spLocks noChangeShapeType="1"/>
          </p:cNvSpPr>
          <p:nvPr/>
        </p:nvSpPr>
        <p:spPr bwMode="auto">
          <a:xfrm>
            <a:off x="6529834" y="3240361"/>
            <a:ext cx="324818"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4" name="Rectangle 15"/>
          <p:cNvSpPr>
            <a:spLocks/>
          </p:cNvSpPr>
          <p:nvPr/>
        </p:nvSpPr>
        <p:spPr bwMode="auto">
          <a:xfrm>
            <a:off x="7238629" y="2330560"/>
            <a:ext cx="3254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 C</a:t>
            </a:r>
            <a:r>
              <a:rPr lang="en-US" baseline="-6000">
                <a:solidFill>
                  <a:schemeClr val="tx1"/>
                </a:solidFill>
              </a:rPr>
              <a:t>0</a:t>
            </a:r>
          </a:p>
        </p:txBody>
      </p:sp>
      <p:sp>
        <p:nvSpPr>
          <p:cNvPr id="32785" name="Rectangle 16"/>
          <p:cNvSpPr>
            <a:spLocks/>
          </p:cNvSpPr>
          <p:nvPr/>
        </p:nvSpPr>
        <p:spPr bwMode="auto">
          <a:xfrm>
            <a:off x="2680023" y="3431701"/>
            <a:ext cx="207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l"/>
            <a:r>
              <a:rPr lang="en-US" dirty="0">
                <a:solidFill>
                  <a:srgbClr val="FFC000"/>
                </a:solidFill>
              </a:rPr>
              <a:t>Discounted cash flows</a:t>
            </a:r>
          </a:p>
        </p:txBody>
      </p:sp>
      <p:sp>
        <p:nvSpPr>
          <p:cNvPr id="32786" name="Rectangle 17"/>
          <p:cNvSpPr>
            <a:spLocks/>
          </p:cNvSpPr>
          <p:nvPr/>
        </p:nvSpPr>
        <p:spPr bwMode="auto">
          <a:xfrm>
            <a:off x="7375922" y="3094137"/>
            <a:ext cx="1043658"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a:solidFill>
                  <a:srgbClr val="FF5308"/>
                </a:solidFill>
              </a:rPr>
              <a:t>Initial Cost</a:t>
            </a:r>
          </a:p>
        </p:txBody>
      </p:sp>
    </p:spTree>
    <p:extLst>
      <p:ext uri="{BB962C8B-B14F-4D97-AF65-F5344CB8AC3E}">
        <p14:creationId xmlns:p14="http://schemas.microsoft.com/office/powerpoint/2010/main" val="304793066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92969" y="178594"/>
            <a:ext cx="7358063" cy="1714500"/>
          </a:xfrm>
        </p:spPr>
        <p:txBody>
          <a:bodyPr rIns="35705"/>
          <a:lstStyle/>
          <a:p>
            <a:pPr eaLnBrk="1" hangingPunct="1"/>
            <a:r>
              <a:rPr lang="en-US" smtClean="0"/>
              <a:t>Investment Decisions</a:t>
            </a:r>
          </a:p>
        </p:txBody>
      </p:sp>
      <p:sp>
        <p:nvSpPr>
          <p:cNvPr id="33795" name="Rectangle 2"/>
          <p:cNvSpPr>
            <a:spLocks noGrp="1" noChangeArrowheads="1"/>
          </p:cNvSpPr>
          <p:nvPr>
            <p:ph idx="1"/>
          </p:nvPr>
        </p:nvSpPr>
        <p:spPr>
          <a:xfrm>
            <a:off x="892969" y="1946672"/>
            <a:ext cx="8022431" cy="4018359"/>
          </a:xfrm>
        </p:spPr>
        <p:txBody>
          <a:bodyPr rIns="35705"/>
          <a:lstStyle/>
          <a:p>
            <a:pPr marL="623940">
              <a:buBlip>
                <a:blip r:embed="rId2"/>
              </a:buBlip>
            </a:pPr>
            <a:r>
              <a:rPr lang="en-US" sz="2300" dirty="0"/>
              <a:t>The board of directors of </a:t>
            </a:r>
            <a:r>
              <a:rPr lang="en-US" sz="2300" dirty="0" err="1"/>
              <a:t>Magoo</a:t>
            </a:r>
            <a:r>
              <a:rPr lang="en-US" sz="2300" dirty="0"/>
              <a:t> plc. is considering investing in a new machine that is expected to have a three year life and will cost </a:t>
            </a:r>
            <a:r>
              <a:rPr lang="en-US" sz="2300" dirty="0" smtClean="0"/>
              <a:t>£</a:t>
            </a:r>
            <a:r>
              <a:rPr lang="en-US" sz="2300" dirty="0"/>
              <a:t>8</a:t>
            </a:r>
            <a:r>
              <a:rPr lang="en-US" sz="2300" dirty="0" smtClean="0"/>
              <a:t>0,000</a:t>
            </a:r>
            <a:r>
              <a:rPr lang="en-US" sz="2300" dirty="0"/>
              <a:t>. The machine is used to produce a good that is expected to have the following cash flows over the three years of the machine’s life - Year 1 = £30,000; Year 2 = £50,000; Year 3 = £40,000. </a:t>
            </a:r>
            <a:r>
              <a:rPr lang="en-US" sz="2300" dirty="0" smtClean="0"/>
              <a:t>Cost of capital is 8% </a:t>
            </a:r>
            <a:endParaRPr lang="en-US" sz="2300" dirty="0"/>
          </a:p>
          <a:p>
            <a:pPr marL="623940">
              <a:spcBef>
                <a:spcPts val="1275"/>
              </a:spcBef>
              <a:buBlip>
                <a:blip r:embed="rId2"/>
              </a:buBlip>
            </a:pPr>
            <a:r>
              <a:rPr lang="en-US" sz="2300" dirty="0"/>
              <a:t>Should it purchase the machine?</a:t>
            </a:r>
          </a:p>
        </p:txBody>
      </p:sp>
    </p:spTree>
    <p:extLst>
      <p:ext uri="{BB962C8B-B14F-4D97-AF65-F5344CB8AC3E}">
        <p14:creationId xmlns:p14="http://schemas.microsoft.com/office/powerpoint/2010/main" val="169550456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892969" y="1168673"/>
            <a:ext cx="7358063" cy="2109639"/>
          </a:xfrm>
        </p:spPr>
        <p:txBody>
          <a:bodyPr rIns="35705"/>
          <a:lstStyle/>
          <a:p>
            <a:pPr eaLnBrk="1" hangingPunct="1"/>
            <a:r>
              <a:rPr lang="en-US" sz="4200" dirty="0"/>
              <a:t>Fundamental Rule of Finance/Financial Economics</a:t>
            </a:r>
          </a:p>
        </p:txBody>
      </p:sp>
      <p:sp>
        <p:nvSpPr>
          <p:cNvPr id="35843" name="Rectangle 2"/>
          <p:cNvSpPr>
            <a:spLocks noGrp="1" noChangeArrowheads="1"/>
          </p:cNvSpPr>
          <p:nvPr>
            <p:ph idx="1"/>
          </p:nvPr>
        </p:nvSpPr>
        <p:spPr>
          <a:xfrm>
            <a:off x="892969" y="3378771"/>
            <a:ext cx="7358063" cy="2586260"/>
          </a:xfrm>
        </p:spPr>
        <p:txBody>
          <a:bodyPr rIns="35705"/>
          <a:lstStyle/>
          <a:p>
            <a:pPr marL="623940">
              <a:buBlip>
                <a:blip r:embed="rId2"/>
              </a:buBlip>
            </a:pPr>
            <a:r>
              <a:rPr lang="en-US" smtClean="0"/>
              <a:t>A capital investment decision is only worthwhile if it adds value. Thus, invest only in projects with a positive net present value</a:t>
            </a:r>
          </a:p>
        </p:txBody>
      </p:sp>
    </p:spTree>
    <p:extLst>
      <p:ext uri="{BB962C8B-B14F-4D97-AF65-F5344CB8AC3E}">
        <p14:creationId xmlns:p14="http://schemas.microsoft.com/office/powerpoint/2010/main" val="220732973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799288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Rational perspective </a:t>
            </a:r>
            <a:endParaRPr lang="en-US" sz="2400" b="1" dirty="0">
              <a:latin typeface="Times New Roman" panose="02020603050405020304" pitchFamily="18" charset="0"/>
              <a:cs typeface="Times New Roman" panose="02020603050405020304" pitchFamily="18" charset="0"/>
            </a:endParaRPr>
          </a:p>
        </p:txBody>
      </p:sp>
      <p:pic>
        <p:nvPicPr>
          <p:cNvPr id="2050" name="Picture 2" descr="rationl planning model to strategy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43988"/>
            <a:ext cx="6552728" cy="491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49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892969" y="178594"/>
            <a:ext cx="7358063" cy="1026914"/>
          </a:xfrm>
        </p:spPr>
        <p:txBody>
          <a:bodyPr rIns="35705"/>
          <a:lstStyle/>
          <a:p>
            <a:pPr eaLnBrk="1" hangingPunct="1"/>
            <a:r>
              <a:rPr lang="en-US" smtClean="0"/>
              <a:t>Student Activity</a:t>
            </a:r>
          </a:p>
        </p:txBody>
      </p:sp>
      <p:sp>
        <p:nvSpPr>
          <p:cNvPr id="36867" name="Rectangle 2"/>
          <p:cNvSpPr>
            <a:spLocks noGrp="1" noChangeArrowheads="1"/>
          </p:cNvSpPr>
          <p:nvPr>
            <p:ph idx="1"/>
          </p:nvPr>
        </p:nvSpPr>
        <p:spPr>
          <a:xfrm>
            <a:off x="892969" y="1348383"/>
            <a:ext cx="7358063" cy="1660922"/>
          </a:xfrm>
        </p:spPr>
        <p:txBody>
          <a:bodyPr rIns="35705"/>
          <a:lstStyle/>
          <a:p>
            <a:pPr marL="623940">
              <a:buBlip>
                <a:blip r:embed="rId2"/>
              </a:buBlip>
            </a:pPr>
            <a:r>
              <a:rPr lang="en-US" sz="2300"/>
              <a:t>You are the financial manager advising the board of Alpha plc. on potential investment projects and have the choice between two projects of the same risk classification whose cash flows are given below:</a:t>
            </a:r>
          </a:p>
        </p:txBody>
      </p:sp>
      <p:graphicFrame>
        <p:nvGraphicFramePr>
          <p:cNvPr id="47107" name="Group 3"/>
          <p:cNvGraphicFramePr>
            <a:graphicFrameLocks noGrp="1"/>
          </p:cNvGraphicFramePr>
          <p:nvPr/>
        </p:nvGraphicFramePr>
        <p:xfrm>
          <a:off x="761256" y="3161109"/>
          <a:ext cx="4236020" cy="3370955"/>
        </p:xfrm>
        <a:graphic>
          <a:graphicData uri="http://schemas.openxmlformats.org/drawingml/2006/table">
            <a:tbl>
              <a:tblPr/>
              <a:tblGrid>
                <a:gridCol w="980033">
                  <a:extLst>
                    <a:ext uri="{9D8B030D-6E8A-4147-A177-3AD203B41FA5}">
                      <a16:colId xmlns:a16="http://schemas.microsoft.com/office/drawing/2014/main" xmlns="" val="20000"/>
                    </a:ext>
                  </a:extLst>
                </a:gridCol>
                <a:gridCol w="1662038">
                  <a:extLst>
                    <a:ext uri="{9D8B030D-6E8A-4147-A177-3AD203B41FA5}">
                      <a16:colId xmlns:a16="http://schemas.microsoft.com/office/drawing/2014/main" xmlns="" val="20001"/>
                    </a:ext>
                  </a:extLst>
                </a:gridCol>
                <a:gridCol w="1593949">
                  <a:extLst>
                    <a:ext uri="{9D8B030D-6E8A-4147-A177-3AD203B41FA5}">
                      <a16:colId xmlns:a16="http://schemas.microsoft.com/office/drawing/2014/main" xmlns="" val="20002"/>
                    </a:ext>
                  </a:extLst>
                </a:gridCol>
              </a:tblGrid>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Year</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Cash flow of Project X</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Cash flow of Project Y</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-120,000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-80,000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1</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20,000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40,000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2</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60,000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40,000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3</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100,000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30,000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6894" name="Rectangle 57"/>
          <p:cNvSpPr>
            <a:spLocks/>
          </p:cNvSpPr>
          <p:nvPr/>
        </p:nvSpPr>
        <p:spPr bwMode="auto">
          <a:xfrm>
            <a:off x="5786438" y="3348633"/>
            <a:ext cx="2678906" cy="29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200">
                <a:solidFill>
                  <a:srgbClr val="FD9A00"/>
                </a:solidFill>
              </a:rPr>
              <a:t>Given that the firm expects to obtain a 10% return on projects of this level of risk, provide a recommendation to the board on the viability of the two projects</a:t>
            </a:r>
          </a:p>
        </p:txBody>
      </p:sp>
    </p:spTree>
    <p:extLst>
      <p:ext uri="{BB962C8B-B14F-4D97-AF65-F5344CB8AC3E}">
        <p14:creationId xmlns:p14="http://schemas.microsoft.com/office/powerpoint/2010/main" val="3859236991"/>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92969" y="1017984"/>
            <a:ext cx="7358063" cy="963216"/>
          </a:xfrm>
        </p:spPr>
        <p:txBody>
          <a:bodyPr/>
          <a:lstStyle/>
          <a:p>
            <a:pPr eaLnBrk="1" hangingPunct="1"/>
            <a:r>
              <a:rPr lang="en-GB" sz="3400" dirty="0"/>
              <a:t>INTERNAL RATE OF RETURN (IRR)</a:t>
            </a:r>
          </a:p>
        </p:txBody>
      </p:sp>
      <p:sp>
        <p:nvSpPr>
          <p:cNvPr id="37891" name="Rectangle 3"/>
          <p:cNvSpPr>
            <a:spLocks noGrp="1" noChangeArrowheads="1"/>
          </p:cNvSpPr>
          <p:nvPr>
            <p:ph idx="1"/>
          </p:nvPr>
        </p:nvSpPr>
        <p:spPr>
          <a:xfrm>
            <a:off x="990600" y="2209800"/>
            <a:ext cx="7358063" cy="2837408"/>
          </a:xfrm>
        </p:spPr>
        <p:txBody>
          <a:bodyPr/>
          <a:lstStyle/>
          <a:p>
            <a:pPr eaLnBrk="1" hangingPunct="1">
              <a:lnSpc>
                <a:spcPct val="80000"/>
              </a:lnSpc>
            </a:pPr>
            <a:r>
              <a:rPr lang="en-GB" sz="2000" dirty="0"/>
              <a:t>Also based on Discounted Cash Flow, but calculates the discount rate that will give a Net Present Value of zero. </a:t>
            </a:r>
          </a:p>
          <a:p>
            <a:pPr eaLnBrk="1" hangingPunct="1">
              <a:lnSpc>
                <a:spcPct val="80000"/>
              </a:lnSpc>
            </a:pPr>
            <a:r>
              <a:rPr lang="en-GB" sz="2000" dirty="0"/>
              <a:t>This also represents the return that the project is giving on the original investment, expressed in DCF terms. </a:t>
            </a:r>
          </a:p>
          <a:p>
            <a:pPr eaLnBrk="1" hangingPunct="1">
              <a:lnSpc>
                <a:spcPct val="80000"/>
              </a:lnSpc>
            </a:pPr>
            <a:r>
              <a:rPr lang="en-GB" sz="2000" dirty="0"/>
              <a:t>The simplest way is to use trial and error - trying different rates until the correct rate is found. But this is laborious. </a:t>
            </a:r>
          </a:p>
          <a:p>
            <a:pPr eaLnBrk="1" hangingPunct="1">
              <a:lnSpc>
                <a:spcPct val="80000"/>
              </a:lnSpc>
            </a:pPr>
            <a:r>
              <a:rPr lang="en-GB" sz="2000" dirty="0"/>
              <a:t>There is a formula, using linear interpolation.</a:t>
            </a:r>
          </a:p>
          <a:p>
            <a:pPr eaLnBrk="1" hangingPunct="1">
              <a:lnSpc>
                <a:spcPct val="80000"/>
              </a:lnSpc>
            </a:pPr>
            <a:r>
              <a:rPr lang="en-GB" sz="2000" dirty="0"/>
              <a:t>Projects should be accepted if their IRR is greater than the cost of capital or hurdle rate. </a:t>
            </a:r>
          </a:p>
          <a:p>
            <a:pPr eaLnBrk="1" hangingPunct="1">
              <a:lnSpc>
                <a:spcPct val="80000"/>
              </a:lnSpc>
            </a:pPr>
            <a:endParaRPr lang="en-GB" sz="2100" dirty="0"/>
          </a:p>
        </p:txBody>
      </p:sp>
    </p:spTree>
    <p:extLst>
      <p:ext uri="{BB962C8B-B14F-4D97-AF65-F5344CB8AC3E}">
        <p14:creationId xmlns:p14="http://schemas.microsoft.com/office/powerpoint/2010/main" val="41356305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p:nvPr>
        </p:nvSpPr>
        <p:spPr>
          <a:xfrm>
            <a:off x="892969" y="1319362"/>
            <a:ext cx="7358063" cy="1707803"/>
          </a:xfrm>
        </p:spPr>
        <p:txBody>
          <a:bodyPr/>
          <a:lstStyle/>
          <a:p>
            <a:pPr eaLnBrk="1" hangingPunct="1"/>
            <a:r>
              <a:rPr lang="en-GB" sz="4200"/>
              <a:t>IRR – Interpolation method</a:t>
            </a:r>
          </a:p>
        </p:txBody>
      </p:sp>
      <p:graphicFrame>
        <p:nvGraphicFramePr>
          <p:cNvPr id="38915" name="Object 4"/>
          <p:cNvGraphicFramePr>
            <a:graphicFrameLocks noGrp="1" noChangeAspect="1"/>
          </p:cNvGraphicFramePr>
          <p:nvPr>
            <p:ph idx="1"/>
          </p:nvPr>
        </p:nvGraphicFramePr>
        <p:xfrm>
          <a:off x="1307083" y="2876476"/>
          <a:ext cx="5187032" cy="1316012"/>
        </p:xfrm>
        <a:graphic>
          <a:graphicData uri="http://schemas.openxmlformats.org/presentationml/2006/ole">
            <mc:AlternateContent xmlns:mc="http://schemas.openxmlformats.org/markup-compatibility/2006">
              <mc:Choice xmlns:v="urn:schemas-microsoft-com:vml" Requires="v">
                <p:oleObj spid="_x0000_s2080" name="Equation" r:id="rId3" imgW="1701800" imgH="431800" progId="Equation.3">
                  <p:embed/>
                </p:oleObj>
              </mc:Choice>
              <mc:Fallback>
                <p:oleObj name="Equation" r:id="rId3" imgW="17018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083" y="2876476"/>
                        <a:ext cx="5187032" cy="13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6" name="Rectangle 3"/>
          <p:cNvSpPr>
            <a:spLocks noGrp="1" noChangeArrowheads="1"/>
          </p:cNvSpPr>
          <p:nvPr>
            <p:ph type="body" idx="4294967295"/>
          </p:nvPr>
        </p:nvSpPr>
        <p:spPr>
          <a:xfrm>
            <a:off x="453182" y="3177853"/>
            <a:ext cx="8237637" cy="2787178"/>
          </a:xfrm>
        </p:spPr>
        <p:txBody>
          <a:bodyPr/>
          <a:lstStyle/>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r>
              <a:rPr lang="en-US" sz="1900"/>
              <a:t>Where:	L is the lowest discount rate </a:t>
            </a:r>
          </a:p>
          <a:p>
            <a:pPr eaLnBrk="1" hangingPunct="1">
              <a:lnSpc>
                <a:spcPct val="80000"/>
              </a:lnSpc>
              <a:buFontTx/>
              <a:buChar char="o"/>
            </a:pPr>
            <a:r>
              <a:rPr lang="en-US" sz="1900"/>
              <a:t>			H is the higher discount rate</a:t>
            </a:r>
          </a:p>
          <a:p>
            <a:pPr eaLnBrk="1" hangingPunct="1">
              <a:lnSpc>
                <a:spcPct val="80000"/>
              </a:lnSpc>
              <a:buFontTx/>
              <a:buChar char="o"/>
            </a:pPr>
            <a:r>
              <a:rPr lang="en-US" sz="1900"/>
              <a:t>			N</a:t>
            </a:r>
            <a:r>
              <a:rPr lang="en-US" sz="1900" baseline="-25000"/>
              <a:t>L</a:t>
            </a:r>
            <a:r>
              <a:rPr lang="en-US" sz="1900"/>
              <a:t> is the NPV of the lower rate </a:t>
            </a:r>
          </a:p>
          <a:p>
            <a:pPr eaLnBrk="1" hangingPunct="1">
              <a:lnSpc>
                <a:spcPct val="80000"/>
              </a:lnSpc>
              <a:buFontTx/>
              <a:buChar char="o"/>
            </a:pPr>
            <a:r>
              <a:rPr lang="en-US" sz="1900"/>
              <a:t>			N</a:t>
            </a:r>
            <a:r>
              <a:rPr lang="en-US" sz="1900" baseline="-25000"/>
              <a:t>H</a:t>
            </a:r>
            <a:r>
              <a:rPr lang="en-US" sz="1900"/>
              <a:t> is the NPV of the higher rate</a:t>
            </a:r>
          </a:p>
          <a:p>
            <a:pPr eaLnBrk="1" hangingPunct="1">
              <a:lnSpc>
                <a:spcPct val="80000"/>
              </a:lnSpc>
            </a:pPr>
            <a:endParaRPr lang="en-GB" sz="1900"/>
          </a:p>
        </p:txBody>
      </p:sp>
    </p:spTree>
    <p:extLst>
      <p:ext uri="{BB962C8B-B14F-4D97-AF65-F5344CB8AC3E}">
        <p14:creationId xmlns:p14="http://schemas.microsoft.com/office/powerpoint/2010/main" val="201545013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892969" y="178594"/>
            <a:ext cx="7358063" cy="1714500"/>
          </a:xfrm>
        </p:spPr>
        <p:txBody>
          <a:bodyPr rIns="35705"/>
          <a:lstStyle/>
          <a:p>
            <a:pPr eaLnBrk="1" hangingPunct="1"/>
            <a:r>
              <a:rPr lang="en-US" smtClean="0"/>
              <a:t>NPV and IRR</a:t>
            </a:r>
          </a:p>
        </p:txBody>
      </p:sp>
      <p:sp>
        <p:nvSpPr>
          <p:cNvPr id="39939" name="Rectangle 2"/>
          <p:cNvSpPr>
            <a:spLocks noGrp="1" noChangeArrowheads="1"/>
          </p:cNvSpPr>
          <p:nvPr>
            <p:ph idx="1"/>
          </p:nvPr>
        </p:nvSpPr>
        <p:spPr>
          <a:xfrm>
            <a:off x="892969" y="1946672"/>
            <a:ext cx="7358063" cy="4018359"/>
          </a:xfrm>
        </p:spPr>
        <p:txBody>
          <a:bodyPr rIns="35705"/>
          <a:lstStyle/>
          <a:p>
            <a:pPr marL="623940">
              <a:buBlip>
                <a:blip r:embed="rId2"/>
              </a:buBlip>
            </a:pPr>
            <a:r>
              <a:rPr lang="en-US" sz="2200"/>
              <a:t>Gullane plc. are considering investing in a new machine that will cost £1 million. They estimate the machine will lead to an increase cash flow for the next three years of £500,000 in year 1, £600,000 in year 2, and £400,000 in year 3. </a:t>
            </a:r>
          </a:p>
          <a:p>
            <a:pPr marL="623940">
              <a:spcBef>
                <a:spcPts val="1213"/>
              </a:spcBef>
              <a:buBlip>
                <a:blip r:embed="rId2"/>
              </a:buBlip>
            </a:pPr>
            <a:r>
              <a:rPr lang="en-US" sz="2200"/>
              <a:t>Given that Gullane plc. determine that the risk-adjusted cost of capital is 10%, calculate the Net Present Value of the machine and recommend whether to ahead with the investment or not</a:t>
            </a:r>
          </a:p>
          <a:p>
            <a:pPr marL="623940">
              <a:spcBef>
                <a:spcPts val="1213"/>
              </a:spcBef>
              <a:buBlip>
                <a:blip r:embed="rId2"/>
              </a:buBlip>
            </a:pPr>
            <a:r>
              <a:rPr lang="en-US" sz="2200"/>
              <a:t>Calculate the Internal Rate of Return of the machine</a:t>
            </a:r>
          </a:p>
        </p:txBody>
      </p:sp>
    </p:spTree>
    <p:extLst>
      <p:ext uri="{BB962C8B-B14F-4D97-AF65-F5344CB8AC3E}">
        <p14:creationId xmlns:p14="http://schemas.microsoft.com/office/powerpoint/2010/main" val="169260830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892969" y="666378"/>
            <a:ext cx="4633392" cy="1607344"/>
          </a:xfrm>
        </p:spPr>
        <p:txBody>
          <a:bodyPr rIns="35705"/>
          <a:lstStyle/>
          <a:p>
            <a:pPr eaLnBrk="1" hangingPunct="1"/>
            <a:r>
              <a:rPr lang="en-US" sz="3400"/>
              <a:t>Internal Rate of Return </a:t>
            </a:r>
            <a:br>
              <a:rPr lang="en-US" sz="3400"/>
            </a:br>
            <a:r>
              <a:rPr lang="en-US" sz="3400"/>
              <a:t>Decision Rules</a:t>
            </a:r>
          </a:p>
        </p:txBody>
      </p:sp>
      <p:sp>
        <p:nvSpPr>
          <p:cNvPr id="45059" name="Rectangle 2"/>
          <p:cNvSpPr>
            <a:spLocks noGrp="1" noChangeArrowheads="1"/>
          </p:cNvSpPr>
          <p:nvPr>
            <p:ph idx="1"/>
          </p:nvPr>
        </p:nvSpPr>
        <p:spPr>
          <a:xfrm>
            <a:off x="892969" y="2424410"/>
            <a:ext cx="7358063" cy="3540621"/>
          </a:xfrm>
        </p:spPr>
        <p:txBody>
          <a:bodyPr rIns="35705"/>
          <a:lstStyle/>
          <a:p>
            <a:pPr marL="623940">
              <a:buBlip>
                <a:blip r:embed="rId2"/>
              </a:buBlip>
            </a:pPr>
            <a:r>
              <a:rPr lang="en-US" sz="2400"/>
              <a:t>If k &gt; r reject. If the opportunity cost of capital (k) is greater than the internal rate of return (r) on a project then the investor is better served by not going ahead with the project and using the money to the best alternative use</a:t>
            </a:r>
          </a:p>
          <a:p>
            <a:pPr marL="623940">
              <a:spcBef>
                <a:spcPts val="1345"/>
              </a:spcBef>
              <a:buBlip>
                <a:blip r:embed="rId2"/>
              </a:buBlip>
            </a:pPr>
            <a:r>
              <a:rPr lang="en-US" sz="2400"/>
              <a:t>If k &lt; r accept. Here, the project under consideration produces the same or higher yield than investment elsewhere for a similar risk level</a:t>
            </a:r>
          </a:p>
        </p:txBody>
      </p:sp>
    </p:spTree>
    <p:extLst>
      <p:ext uri="{BB962C8B-B14F-4D97-AF65-F5344CB8AC3E}">
        <p14:creationId xmlns:p14="http://schemas.microsoft.com/office/powerpoint/2010/main" val="368107557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5800" y="381000"/>
            <a:ext cx="7772400" cy="1143000"/>
          </a:xfrm>
        </p:spPr>
        <p:txBody>
          <a:bodyPr/>
          <a:lstStyle/>
          <a:p>
            <a:pPr eaLnBrk="1" hangingPunct="1"/>
            <a:r>
              <a:rPr lang="en-US" smtClean="0"/>
              <a:t>Payback </a:t>
            </a:r>
          </a:p>
        </p:txBody>
      </p:sp>
      <p:sp>
        <p:nvSpPr>
          <p:cNvPr id="23555" name="Rectangle 5"/>
          <p:cNvSpPr>
            <a:spLocks noGrp="1" noChangeArrowheads="1"/>
          </p:cNvSpPr>
          <p:nvPr>
            <p:ph idx="1"/>
          </p:nvPr>
        </p:nvSpPr>
        <p:spPr>
          <a:xfrm>
            <a:off x="228600" y="1493838"/>
            <a:ext cx="8534400" cy="4611687"/>
          </a:xfrm>
        </p:spPr>
        <p:txBody>
          <a:bodyPr/>
          <a:lstStyle/>
          <a:p>
            <a:pPr eaLnBrk="1" hangingPunct="1"/>
            <a:r>
              <a:rPr lang="en-US" sz="2200" smtClean="0"/>
              <a:t>Consider Cash flows and NOT Profits</a:t>
            </a:r>
          </a:p>
          <a:p>
            <a:pPr eaLnBrk="1" hangingPunct="1"/>
            <a:r>
              <a:rPr lang="en-US" sz="2200" smtClean="0"/>
              <a:t>Evaluation based on period of recovery of the initial investment</a:t>
            </a:r>
          </a:p>
          <a:p>
            <a:pPr eaLnBrk="1" hangingPunct="1"/>
            <a:r>
              <a:rPr lang="en-US" sz="2200" smtClean="0"/>
              <a:t>ie. Number of years it takes to cover the cost of investment</a:t>
            </a:r>
          </a:p>
          <a:p>
            <a:pPr eaLnBrk="1" hangingPunct="1"/>
            <a:r>
              <a:rPr lang="en-US" sz="2200" smtClean="0"/>
              <a:t>Firms should look for early payback of capital invested</a:t>
            </a:r>
          </a:p>
          <a:p>
            <a:pPr eaLnBrk="1" hangingPunct="1"/>
            <a:endParaRPr lang="en-US" sz="2400" u="sng" smtClean="0"/>
          </a:p>
          <a:p>
            <a:pPr eaLnBrk="1" hangingPunct="1">
              <a:buFontTx/>
              <a:buNone/>
            </a:pPr>
            <a:r>
              <a:rPr lang="en-US" sz="2400" u="sng" smtClean="0"/>
              <a:t>Decision criteria</a:t>
            </a:r>
          </a:p>
          <a:p>
            <a:pPr eaLnBrk="1" hangingPunct="1"/>
            <a:r>
              <a:rPr lang="en-US" sz="2200" smtClean="0"/>
              <a:t>Compare target payback with actual payback</a:t>
            </a:r>
          </a:p>
          <a:p>
            <a:pPr eaLnBrk="1" hangingPunct="1"/>
            <a:r>
              <a:rPr lang="en-US" sz="2200" smtClean="0"/>
              <a:t>If actual payback period &lt; target payback </a:t>
            </a:r>
            <a:r>
              <a:rPr lang="en-US" sz="2200" smtClean="0">
                <a:solidFill>
                  <a:schemeClr val="tx2"/>
                </a:solidFill>
              </a:rPr>
              <a:t>- Accept project </a:t>
            </a:r>
          </a:p>
          <a:p>
            <a:pPr eaLnBrk="1" hangingPunct="1"/>
            <a:r>
              <a:rPr lang="en-US" sz="2200" smtClean="0"/>
              <a:t>If actual payback period &gt; target payback </a:t>
            </a:r>
            <a:r>
              <a:rPr lang="en-US" sz="2200" smtClean="0">
                <a:solidFill>
                  <a:schemeClr val="tx2"/>
                </a:solidFill>
              </a:rPr>
              <a:t>- Reject project </a:t>
            </a:r>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p:txBody>
      </p:sp>
      <p:sp>
        <p:nvSpPr>
          <p:cNvPr id="20484" name="Slide Number Placeholder 5"/>
          <p:cNvSpPr>
            <a:spLocks noGrp="1"/>
          </p:cNvSpPr>
          <p:nvPr>
            <p:ph type="sldNum" sz="quarter" idx="12"/>
          </p:nvPr>
        </p:nvSpPr>
        <p:spPr bwMode="auto">
          <a:ln>
            <a:miter lim="800000"/>
            <a:headEnd/>
            <a:tailEnd/>
          </a:ln>
        </p:spPr>
        <p:txBody>
          <a:bodyPr/>
          <a:lstStyle/>
          <a:p>
            <a:pPr>
              <a:defRPr/>
            </a:pPr>
            <a:fld id="{3D60243C-751C-4DBA-AAC9-13BA5EF66075}" type="slidenum">
              <a:rPr lang="en-US" smtClean="0"/>
              <a:pPr>
                <a:defRPr/>
              </a:pPr>
              <a:t>45</a:t>
            </a:fld>
            <a:endParaRPr lang="en-US" dirty="0"/>
          </a:p>
        </p:txBody>
      </p:sp>
    </p:spTree>
    <p:extLst>
      <p:ext uri="{BB962C8B-B14F-4D97-AF65-F5344CB8AC3E}">
        <p14:creationId xmlns:p14="http://schemas.microsoft.com/office/powerpoint/2010/main" val="3904095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68300" y="2234355"/>
            <a:ext cx="8470900" cy="6319585"/>
          </a:xfrm>
        </p:spPr>
        <p:txBody>
          <a:bodyPr/>
          <a:lstStyle/>
          <a:p>
            <a:pPr eaLnBrk="1" hangingPunct="1"/>
            <a:r>
              <a:rPr lang="en-US" sz="2800" dirty="0" smtClean="0"/>
              <a:t>Cost of capital of firm</a:t>
            </a:r>
          </a:p>
          <a:p>
            <a:pPr eaLnBrk="1" hangingPunct="1"/>
            <a:r>
              <a:rPr lang="en-US" sz="2800" dirty="0" smtClean="0"/>
              <a:t>Minimum rate of return, the firm must earn on its investments</a:t>
            </a:r>
          </a:p>
          <a:p>
            <a:pPr eaLnBrk="1" hangingPunct="1"/>
            <a:r>
              <a:rPr lang="en-US" sz="2800" dirty="0" smtClean="0"/>
              <a:t>Hence also the Required rate of return</a:t>
            </a:r>
          </a:p>
          <a:p>
            <a:pPr eaLnBrk="1" hangingPunct="1"/>
            <a:r>
              <a:rPr lang="en-US" sz="2800" dirty="0" smtClean="0"/>
              <a:t>Also considered as Opportunity cost</a:t>
            </a:r>
          </a:p>
          <a:p>
            <a:pPr eaLnBrk="1" hangingPunct="1"/>
            <a:r>
              <a:rPr lang="en-US" sz="2800" dirty="0" smtClean="0"/>
              <a:t>The required rate of return must cover, the cost of all long term sources of funds</a:t>
            </a:r>
          </a:p>
          <a:p>
            <a:pPr eaLnBrk="1" hangingPunct="1"/>
            <a:r>
              <a:rPr lang="en-US" sz="2800" dirty="0" smtClean="0"/>
              <a:t>Computed as the Weighted average cost of capital</a:t>
            </a:r>
          </a:p>
        </p:txBody>
      </p:sp>
      <p:sp>
        <p:nvSpPr>
          <p:cNvPr id="34819" name="Rectangle 2"/>
          <p:cNvSpPr>
            <a:spLocks noGrp="1" noChangeArrowheads="1"/>
          </p:cNvSpPr>
          <p:nvPr>
            <p:ph type="title"/>
          </p:nvPr>
        </p:nvSpPr>
        <p:spPr>
          <a:xfrm>
            <a:off x="1289050" y="477683"/>
            <a:ext cx="6629400" cy="1595967"/>
          </a:xfrm>
        </p:spPr>
        <p:txBody>
          <a:bodyPr/>
          <a:lstStyle/>
          <a:p>
            <a:pPr eaLnBrk="1" hangingPunct="1"/>
            <a:r>
              <a:rPr lang="en-US" dirty="0" smtClean="0"/>
              <a:t>Discount factor</a:t>
            </a:r>
          </a:p>
        </p:txBody>
      </p:sp>
      <p:sp>
        <p:nvSpPr>
          <p:cNvPr id="4" name="Slide Number Placeholder 3"/>
          <p:cNvSpPr>
            <a:spLocks noGrp="1"/>
          </p:cNvSpPr>
          <p:nvPr>
            <p:ph type="sldNum" sz="quarter" idx="12"/>
          </p:nvPr>
        </p:nvSpPr>
        <p:spPr/>
        <p:txBody>
          <a:bodyPr/>
          <a:lstStyle/>
          <a:p>
            <a:pPr>
              <a:defRPr/>
            </a:pPr>
            <a:fld id="{C27B98C6-0AF9-42D0-9241-6D814EB99E7A}" type="slidenum">
              <a:rPr lang="en-US" smtClean="0"/>
              <a:pPr>
                <a:defRPr/>
              </a:pPr>
              <a:t>46</a:t>
            </a:fld>
            <a:endParaRPr lang="en-US"/>
          </a:p>
        </p:txBody>
      </p:sp>
    </p:spTree>
    <p:extLst>
      <p:ext uri="{BB962C8B-B14F-4D97-AF65-F5344CB8AC3E}">
        <p14:creationId xmlns:p14="http://schemas.microsoft.com/office/powerpoint/2010/main" val="2576401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533400"/>
            <a:ext cx="6629400" cy="1595967"/>
          </a:xfrm>
        </p:spPr>
        <p:txBody>
          <a:bodyPr/>
          <a:lstStyle/>
          <a:p>
            <a:r>
              <a:rPr lang="en-US" dirty="0" smtClean="0"/>
              <a:t>Cost of capital (COC)</a:t>
            </a:r>
            <a:endParaRPr lang="en-US" dirty="0"/>
          </a:p>
        </p:txBody>
      </p:sp>
      <p:sp>
        <p:nvSpPr>
          <p:cNvPr id="3" name="Content Placeholder 2"/>
          <p:cNvSpPr>
            <a:spLocks noGrp="1"/>
          </p:cNvSpPr>
          <p:nvPr>
            <p:ph idx="1"/>
          </p:nvPr>
        </p:nvSpPr>
        <p:spPr>
          <a:xfrm>
            <a:off x="368300" y="2234355"/>
            <a:ext cx="8318500" cy="6319585"/>
          </a:xfrm>
        </p:spPr>
        <p:txBody>
          <a:bodyPr/>
          <a:lstStyle/>
          <a:p>
            <a:r>
              <a:rPr lang="en-US" dirty="0" smtClean="0"/>
              <a:t>Cost of capital is the company cost of long term source of finance which is generally used to capitalized the asset. </a:t>
            </a:r>
          </a:p>
          <a:p>
            <a:r>
              <a:rPr lang="en-US" dirty="0" smtClean="0"/>
              <a:t>There are tow major sources of long term funds.</a:t>
            </a:r>
          </a:p>
          <a:p>
            <a:r>
              <a:rPr lang="en-US" dirty="0" smtClean="0"/>
              <a:t>Equity and Debt capital </a:t>
            </a:r>
            <a:endParaRPr lang="en-US" dirty="0"/>
          </a:p>
        </p:txBody>
      </p:sp>
    </p:spTree>
    <p:extLst>
      <p:ext uri="{BB962C8B-B14F-4D97-AF65-F5344CB8AC3E}">
        <p14:creationId xmlns:p14="http://schemas.microsoft.com/office/powerpoint/2010/main" val="1317180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629400" cy="1595967"/>
          </a:xfrm>
        </p:spPr>
        <p:txBody>
          <a:bodyPr/>
          <a:lstStyle/>
          <a:p>
            <a:r>
              <a:rPr lang="en-US" dirty="0" smtClean="0"/>
              <a:t>Cost of Equity</a:t>
            </a:r>
            <a:endParaRPr lang="en-US" dirty="0"/>
          </a:p>
        </p:txBody>
      </p:sp>
      <p:sp>
        <p:nvSpPr>
          <p:cNvPr id="3" name="Content Placeholder 2"/>
          <p:cNvSpPr>
            <a:spLocks noGrp="1"/>
          </p:cNvSpPr>
          <p:nvPr>
            <p:ph idx="1"/>
          </p:nvPr>
        </p:nvSpPr>
        <p:spPr>
          <a:xfrm>
            <a:off x="368300" y="1600200"/>
            <a:ext cx="8547100" cy="4952999"/>
          </a:xfrm>
        </p:spPr>
        <p:txBody>
          <a:bodyPr>
            <a:normAutofit fontScale="85000" lnSpcReduction="20000"/>
          </a:bodyPr>
          <a:lstStyle/>
          <a:p>
            <a:pPr algn="just"/>
            <a:r>
              <a:rPr lang="en-US" dirty="0" smtClean="0"/>
              <a:t>The </a:t>
            </a:r>
            <a:r>
              <a:rPr lang="en-US" dirty="0"/>
              <a:t>most commonly accepted method for calculating cost of equity comes from the Nobel Prize-winning </a:t>
            </a:r>
            <a:r>
              <a:rPr lang="en-US" dirty="0">
                <a:hlinkClick r:id="rId2"/>
              </a:rPr>
              <a:t>capital asset pricing model</a:t>
            </a:r>
            <a:r>
              <a:rPr lang="en-US" dirty="0"/>
              <a:t> (CAPM): The cost of equity is expressed formulaically below</a:t>
            </a:r>
            <a:r>
              <a:rPr lang="en-US" dirty="0" smtClean="0"/>
              <a:t>:</a:t>
            </a:r>
          </a:p>
          <a:p>
            <a:r>
              <a:rPr lang="en-US" dirty="0"/>
              <a:t>Re = </a:t>
            </a:r>
            <a:r>
              <a:rPr lang="en-US" dirty="0" err="1"/>
              <a:t>r</a:t>
            </a:r>
            <a:r>
              <a:rPr lang="en-US" baseline="-25000" dirty="0" err="1"/>
              <a:t>f</a:t>
            </a:r>
            <a:r>
              <a:rPr lang="en-US" dirty="0"/>
              <a:t> + (</a:t>
            </a:r>
            <a:r>
              <a:rPr lang="en-US" dirty="0" err="1"/>
              <a:t>r</a:t>
            </a:r>
            <a:r>
              <a:rPr lang="en-US" baseline="-25000" dirty="0" err="1"/>
              <a:t>m</a:t>
            </a:r>
            <a:r>
              <a:rPr lang="en-US" dirty="0"/>
              <a:t> – </a:t>
            </a:r>
            <a:r>
              <a:rPr lang="en-US" dirty="0" err="1"/>
              <a:t>r</a:t>
            </a:r>
            <a:r>
              <a:rPr lang="en-US" baseline="-25000" dirty="0" err="1"/>
              <a:t>f</a:t>
            </a:r>
            <a:r>
              <a:rPr lang="en-US" dirty="0"/>
              <a:t>) * </a:t>
            </a:r>
            <a:r>
              <a:rPr lang="el-GR" dirty="0"/>
              <a:t>β </a:t>
            </a:r>
            <a:r>
              <a:rPr lang="en-US" dirty="0" smtClean="0"/>
              <a:t> </a:t>
            </a:r>
          </a:p>
          <a:p>
            <a:r>
              <a:rPr lang="en-US" dirty="0"/>
              <a:t>Where:</a:t>
            </a:r>
            <a:br>
              <a:rPr lang="en-US" dirty="0"/>
            </a:br>
            <a:r>
              <a:rPr lang="en-US" dirty="0"/>
              <a:t/>
            </a:r>
            <a:br>
              <a:rPr lang="en-US" dirty="0"/>
            </a:br>
            <a:r>
              <a:rPr lang="en-US" dirty="0"/>
              <a:t>Re = the required rate of return on equity</a:t>
            </a:r>
          </a:p>
          <a:p>
            <a:r>
              <a:rPr lang="en-US" dirty="0" err="1"/>
              <a:t>r</a:t>
            </a:r>
            <a:r>
              <a:rPr lang="en-US" baseline="-25000" dirty="0" err="1"/>
              <a:t>f</a:t>
            </a:r>
            <a:r>
              <a:rPr lang="en-US" baseline="-25000" dirty="0"/>
              <a:t> </a:t>
            </a:r>
            <a:r>
              <a:rPr lang="en-US" dirty="0"/>
              <a:t>= the risk free rate</a:t>
            </a:r>
          </a:p>
          <a:p>
            <a:r>
              <a:rPr lang="en-US" dirty="0" err="1"/>
              <a:t>r</a:t>
            </a:r>
            <a:r>
              <a:rPr lang="en-US" baseline="-25000" dirty="0" err="1"/>
              <a:t>m</a:t>
            </a:r>
            <a:r>
              <a:rPr lang="en-US" dirty="0"/>
              <a:t> – </a:t>
            </a:r>
            <a:r>
              <a:rPr lang="en-US" dirty="0" err="1"/>
              <a:t>r</a:t>
            </a:r>
            <a:r>
              <a:rPr lang="en-US" baseline="-25000" dirty="0" err="1"/>
              <a:t>f</a:t>
            </a:r>
            <a:r>
              <a:rPr lang="en-US" baseline="-25000" dirty="0"/>
              <a:t> </a:t>
            </a:r>
            <a:r>
              <a:rPr lang="en-US" dirty="0"/>
              <a:t>= the market risk premium</a:t>
            </a:r>
          </a:p>
          <a:p>
            <a:r>
              <a:rPr lang="en-US" dirty="0"/>
              <a:t>β = beta coefficient = unsystematic risk</a:t>
            </a:r>
          </a:p>
          <a:p>
            <a:pPr marL="0" indent="0">
              <a:buNone/>
            </a:pPr>
            <a:r>
              <a:rPr lang="en-US" dirty="0"/>
              <a:t/>
            </a:r>
            <a:br>
              <a:rPr lang="en-US" dirty="0"/>
            </a:br>
            <a:endParaRPr lang="en-US" dirty="0"/>
          </a:p>
        </p:txBody>
      </p:sp>
    </p:spTree>
    <p:extLst>
      <p:ext uri="{BB962C8B-B14F-4D97-AF65-F5344CB8AC3E}">
        <p14:creationId xmlns:p14="http://schemas.microsoft.com/office/powerpoint/2010/main" val="2573374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629400" cy="1595967"/>
          </a:xfrm>
        </p:spPr>
        <p:txBody>
          <a:bodyPr/>
          <a:lstStyle/>
          <a:p>
            <a:r>
              <a:rPr lang="en-US" dirty="0" smtClean="0"/>
              <a:t>Cost of debt </a:t>
            </a:r>
            <a:endParaRPr lang="en-US" dirty="0"/>
          </a:p>
        </p:txBody>
      </p:sp>
      <p:sp>
        <p:nvSpPr>
          <p:cNvPr id="3" name="Content Placeholder 2"/>
          <p:cNvSpPr>
            <a:spLocks noGrp="1"/>
          </p:cNvSpPr>
          <p:nvPr>
            <p:ph idx="1"/>
          </p:nvPr>
        </p:nvSpPr>
        <p:spPr>
          <a:xfrm>
            <a:off x="701722" y="1824567"/>
            <a:ext cx="8458200" cy="3810000"/>
          </a:xfrm>
        </p:spPr>
        <p:txBody>
          <a:bodyPr/>
          <a:lstStyle/>
          <a:p>
            <a:r>
              <a:rPr lang="en-US" dirty="0" smtClean="0"/>
              <a:t>Cost of debt is the interest paid to lenders </a:t>
            </a:r>
          </a:p>
          <a:p>
            <a:r>
              <a:rPr lang="en-US" dirty="0" smtClean="0"/>
              <a:t>Debt is tax shield and should be adjusted to derive the cost of debt net of tax</a:t>
            </a:r>
          </a:p>
          <a:p>
            <a:r>
              <a:rPr lang="en-US" dirty="0"/>
              <a:t> </a:t>
            </a:r>
            <a:r>
              <a:rPr lang="en-US" dirty="0" err="1" smtClean="0"/>
              <a:t>Kd</a:t>
            </a:r>
            <a:r>
              <a:rPr lang="en-US" dirty="0" smtClean="0"/>
              <a:t>= I (1-Tax rate) </a:t>
            </a:r>
            <a:endParaRPr lang="en-US" dirty="0"/>
          </a:p>
        </p:txBody>
      </p:sp>
    </p:spTree>
    <p:extLst>
      <p:ext uri="{BB962C8B-B14F-4D97-AF65-F5344CB8AC3E}">
        <p14:creationId xmlns:p14="http://schemas.microsoft.com/office/powerpoint/2010/main" val="388965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5616" y="188640"/>
            <a:ext cx="6629400" cy="917258"/>
          </a:xfrm>
        </p:spPr>
        <p:txBody>
          <a:bodyPr/>
          <a:lstStyle/>
          <a:p>
            <a:pPr eaLnBrk="1" hangingPunct="1"/>
            <a:r>
              <a:rPr lang="en-US" altLang="en-US" sz="2800" b="1" dirty="0" smtClean="0">
                <a:latin typeface="Times New Roman" panose="02020603050405020304" pitchFamily="18" charset="0"/>
                <a:cs typeface="Times New Roman" panose="02020603050405020304" pitchFamily="18" charset="0"/>
              </a:rPr>
              <a:t>Developing a Mission &amp; Objectives</a:t>
            </a:r>
          </a:p>
        </p:txBody>
      </p:sp>
      <p:sp>
        <p:nvSpPr>
          <p:cNvPr id="6147" name="Rectangle 3"/>
          <p:cNvSpPr>
            <a:spLocks noGrp="1" noChangeArrowheads="1"/>
          </p:cNvSpPr>
          <p:nvPr>
            <p:ph type="body" idx="1"/>
          </p:nvPr>
        </p:nvSpPr>
        <p:spPr>
          <a:xfrm>
            <a:off x="1619672" y="1268761"/>
            <a:ext cx="6210492" cy="5589240"/>
          </a:xfrm>
        </p:spPr>
        <p:txBody>
          <a:bodyPr>
            <a:normAutofit/>
          </a:bodyPr>
          <a:lstStyle/>
          <a:p>
            <a:pPr eaLnBrk="1" hangingPunct="1"/>
            <a:r>
              <a:rPr lang="en-US" altLang="en-US" sz="2400" dirty="0" smtClean="0">
                <a:latin typeface="Times New Roman" panose="02020603050405020304" pitchFamily="18" charset="0"/>
                <a:cs typeface="Times New Roman" panose="02020603050405020304" pitchFamily="18" charset="0"/>
              </a:rPr>
              <a:t>An organization’s </a:t>
            </a:r>
            <a:r>
              <a:rPr lang="en-US" altLang="en-US" sz="2400" dirty="0" smtClean="0">
                <a:solidFill>
                  <a:srgbClr val="FF0000"/>
                </a:solidFill>
                <a:latin typeface="Times New Roman" panose="02020603050405020304" pitchFamily="18" charset="0"/>
                <a:cs typeface="Times New Roman" panose="02020603050405020304" pitchFamily="18" charset="0"/>
              </a:rPr>
              <a:t>Mission</a:t>
            </a:r>
            <a:endParaRPr lang="en-US" altLang="en-US" sz="2400" dirty="0" smtClean="0">
              <a:latin typeface="Times New Roman" panose="02020603050405020304" pitchFamily="18" charset="0"/>
              <a:cs typeface="Times New Roman" panose="02020603050405020304" pitchFamily="18" charset="0"/>
            </a:endParaRPr>
          </a:p>
          <a:p>
            <a:pPr lvl="1" eaLnBrk="1" hangingPunct="1"/>
            <a:r>
              <a:rPr lang="en-US" altLang="en-US" sz="2000" dirty="0" smtClean="0">
                <a:latin typeface="Times New Roman" panose="02020603050405020304" pitchFamily="18" charset="0"/>
                <a:cs typeface="Times New Roman" panose="02020603050405020304" pitchFamily="18" charset="0"/>
              </a:rPr>
              <a:t>Reflects management’s purpose of operating the business</a:t>
            </a:r>
          </a:p>
          <a:p>
            <a:pPr lvl="1" eaLnBrk="1" hangingPunct="1"/>
            <a:r>
              <a:rPr lang="en-US" altLang="en-US" sz="2000" dirty="0" smtClean="0">
                <a:latin typeface="Times New Roman" panose="02020603050405020304" pitchFamily="18" charset="0"/>
                <a:cs typeface="Times New Roman" panose="02020603050405020304" pitchFamily="18" charset="0"/>
              </a:rPr>
              <a:t>Provides a clear view of what the organization is trying to accomplish for its customers</a:t>
            </a:r>
          </a:p>
          <a:p>
            <a:pPr lvl="1" eaLnBrk="1" hangingPunct="1"/>
            <a:r>
              <a:rPr lang="en-US" altLang="en-US" sz="2000" dirty="0" smtClean="0">
                <a:latin typeface="Times New Roman" panose="02020603050405020304" pitchFamily="18" charset="0"/>
                <a:cs typeface="Times New Roman" panose="02020603050405020304" pitchFamily="18" charset="0"/>
              </a:rPr>
              <a:t>Indicates intent to take a business position</a:t>
            </a:r>
          </a:p>
          <a:p>
            <a:pPr eaLnBrk="1" hangingPunct="1"/>
            <a:r>
              <a:rPr lang="en-US" altLang="en-US" sz="2400" dirty="0" smtClean="0">
                <a:latin typeface="Times New Roman" panose="02020603050405020304" pitchFamily="18" charset="0"/>
                <a:cs typeface="Times New Roman" panose="02020603050405020304" pitchFamily="18" charset="0"/>
              </a:rPr>
              <a:t>An organization’s </a:t>
            </a:r>
            <a:r>
              <a:rPr lang="en-US" altLang="en-US" sz="2400" dirty="0" smtClean="0">
                <a:solidFill>
                  <a:srgbClr val="FF0000"/>
                </a:solidFill>
                <a:latin typeface="Times New Roman" panose="02020603050405020304" pitchFamily="18" charset="0"/>
                <a:cs typeface="Times New Roman" panose="02020603050405020304" pitchFamily="18" charset="0"/>
              </a:rPr>
              <a:t>Objectives</a:t>
            </a:r>
            <a:endParaRPr lang="en-US" altLang="en-US" sz="2400" dirty="0" smtClean="0">
              <a:latin typeface="Times New Roman" panose="02020603050405020304" pitchFamily="18" charset="0"/>
              <a:cs typeface="Times New Roman" panose="02020603050405020304" pitchFamily="18" charset="0"/>
            </a:endParaRPr>
          </a:p>
          <a:p>
            <a:pPr lvl="1" eaLnBrk="1" hangingPunct="1"/>
            <a:r>
              <a:rPr lang="en-US" altLang="en-US" sz="2000" dirty="0" smtClean="0">
                <a:latin typeface="Times New Roman" panose="02020603050405020304" pitchFamily="18" charset="0"/>
                <a:cs typeface="Times New Roman" panose="02020603050405020304" pitchFamily="18" charset="0"/>
              </a:rPr>
              <a:t>Convert the mission into performance targets</a:t>
            </a:r>
          </a:p>
          <a:p>
            <a:pPr lvl="1" eaLnBrk="1" hangingPunct="1"/>
            <a:r>
              <a:rPr lang="en-US" altLang="en-US" sz="2000" dirty="0" smtClean="0">
                <a:latin typeface="Times New Roman" panose="02020603050405020304" pitchFamily="18" charset="0"/>
                <a:cs typeface="Times New Roman" panose="02020603050405020304" pitchFamily="18" charset="0"/>
              </a:rPr>
              <a:t>Track performance over time</a:t>
            </a:r>
          </a:p>
          <a:p>
            <a:pPr lvl="1" eaLnBrk="1" hangingPunct="1"/>
            <a:r>
              <a:rPr lang="en-US" altLang="en-US" sz="2000" dirty="0" smtClean="0">
                <a:latin typeface="Times New Roman" panose="02020603050405020304" pitchFamily="18" charset="0"/>
                <a:cs typeface="Times New Roman" panose="02020603050405020304" pitchFamily="18" charset="0"/>
              </a:rPr>
              <a:t>Must be achievable</a:t>
            </a:r>
          </a:p>
          <a:p>
            <a:pPr lvl="1" eaLnBrk="1" hangingPunct="1"/>
            <a:r>
              <a:rPr lang="en-US" altLang="en-US" sz="2000" dirty="0" smtClean="0">
                <a:latin typeface="Times New Roman" panose="02020603050405020304" pitchFamily="18" charset="0"/>
                <a:cs typeface="Times New Roman" panose="02020603050405020304" pitchFamily="18" charset="0"/>
              </a:rPr>
              <a:t>Two types</a:t>
            </a:r>
          </a:p>
          <a:p>
            <a:pPr lvl="2" eaLnBrk="1" hangingPunct="1"/>
            <a:r>
              <a:rPr lang="en-US" altLang="en-US" sz="1800" dirty="0" smtClean="0">
                <a:latin typeface="Times New Roman" panose="02020603050405020304" pitchFamily="18" charset="0"/>
                <a:cs typeface="Times New Roman" panose="02020603050405020304" pitchFamily="18" charset="0"/>
              </a:rPr>
              <a:t>Financial – outcomes that relate to improving financial performance</a:t>
            </a:r>
          </a:p>
          <a:p>
            <a:pPr lvl="2" eaLnBrk="1" hangingPunct="1"/>
            <a:r>
              <a:rPr lang="en-US" altLang="en-US" sz="1800" dirty="0" smtClean="0">
                <a:latin typeface="Times New Roman" panose="02020603050405020304" pitchFamily="18" charset="0"/>
                <a:cs typeface="Times New Roman" panose="02020603050405020304" pitchFamily="18" charset="0"/>
              </a:rPr>
              <a:t>Strategic – outcomes that will result in greater competitiveness &amp; stronger long-term market position</a:t>
            </a:r>
          </a:p>
          <a:p>
            <a:pPr lvl="1" eaLnBrk="1" hangingPunct="1"/>
            <a:endParaRPr lang="en-US" altLang="en-US" sz="2000" dirty="0" smtClean="0">
              <a:latin typeface="Times New Roman" panose="02020603050405020304" pitchFamily="18" charset="0"/>
              <a:cs typeface="Times New Roman" panose="02020603050405020304" pitchFamily="18" charset="0"/>
            </a:endParaRPr>
          </a:p>
        </p:txBody>
      </p:sp>
      <p:sp>
        <p:nvSpPr>
          <p:cNvPr id="61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Kelley Summer 2009                              GM 105 Strategic Management</a:t>
            </a:r>
          </a:p>
        </p:txBody>
      </p:sp>
    </p:spTree>
    <p:extLst>
      <p:ext uri="{BB962C8B-B14F-4D97-AF65-F5344CB8AC3E}">
        <p14:creationId xmlns:p14="http://schemas.microsoft.com/office/powerpoint/2010/main" val="428270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050" y="457200"/>
            <a:ext cx="6629400" cy="1595967"/>
          </a:xfrm>
        </p:spPr>
        <p:txBody>
          <a:bodyPr>
            <a:normAutofit fontScale="90000"/>
          </a:bodyPr>
          <a:lstStyle/>
          <a:p>
            <a:r>
              <a:rPr lang="en-US" dirty="0" smtClean="0"/>
              <a:t/>
            </a:r>
            <a:br>
              <a:rPr lang="en-US" dirty="0" smtClean="0"/>
            </a:br>
            <a:r>
              <a:rPr lang="en-US" dirty="0" smtClean="0"/>
              <a:t>Weighted </a:t>
            </a:r>
            <a:r>
              <a:rPr lang="en-US" dirty="0"/>
              <a:t>Average Cost Of Capital (WACC</a:t>
            </a:r>
            <a:br>
              <a:rPr lang="en-US" dirty="0"/>
            </a:br>
            <a:endParaRPr lang="en-US" dirty="0"/>
          </a:p>
        </p:txBody>
      </p:sp>
      <p:sp>
        <p:nvSpPr>
          <p:cNvPr id="3" name="Content Placeholder 2"/>
          <p:cNvSpPr>
            <a:spLocks noGrp="1"/>
          </p:cNvSpPr>
          <p:nvPr>
            <p:ph idx="1"/>
          </p:nvPr>
        </p:nvSpPr>
        <p:spPr>
          <a:xfrm>
            <a:off x="368300" y="2234355"/>
            <a:ext cx="8470900" cy="6319585"/>
          </a:xfrm>
        </p:spPr>
        <p:txBody>
          <a:bodyPr>
            <a:normAutofit/>
          </a:bodyPr>
          <a:lstStyle/>
          <a:p>
            <a:r>
              <a:rPr lang="en-US" sz="2800" dirty="0">
                <a:hlinkClick r:id="rId2"/>
              </a:rPr>
              <a:t>Weighted average cost of capital</a:t>
            </a:r>
            <a:r>
              <a:rPr lang="en-US" sz="2800" dirty="0"/>
              <a:t> (WACC) is a calculation of a firm's cost of capital in which each category of capital is proportionately weighted. All capital sources - common stock, preferred stock, bonds and any other long-term debt - are included in a WACC calculation. </a:t>
            </a:r>
            <a:endParaRPr lang="en-US" sz="2800" dirty="0" smtClean="0"/>
          </a:p>
          <a:p>
            <a:r>
              <a:rPr lang="en-US" sz="2800" dirty="0" smtClean="0"/>
              <a:t>All </a:t>
            </a:r>
            <a:r>
              <a:rPr lang="en-US" sz="2800" dirty="0"/>
              <a:t>else equal, the WACC of a firm increases as the beta and rate of return on equity increases, as an increase in WACC notes a decrease in valuation and a higher risk</a:t>
            </a:r>
            <a:r>
              <a:rPr lang="en-US" sz="2800" dirty="0" smtClean="0"/>
              <a:t>. </a:t>
            </a:r>
            <a:endParaRPr lang="en-US" sz="2800" dirty="0"/>
          </a:p>
        </p:txBody>
      </p:sp>
    </p:spTree>
    <p:extLst>
      <p:ext uri="{BB962C8B-B14F-4D97-AF65-F5344CB8AC3E}">
        <p14:creationId xmlns:p14="http://schemas.microsoft.com/office/powerpoint/2010/main" val="2132811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WACC</a:t>
            </a:r>
            <a:endParaRPr lang="en-US" dirty="0"/>
          </a:p>
        </p:txBody>
      </p:sp>
      <p:sp>
        <p:nvSpPr>
          <p:cNvPr id="3" name="Content Placeholder 2"/>
          <p:cNvSpPr>
            <a:spLocks noGrp="1"/>
          </p:cNvSpPr>
          <p:nvPr>
            <p:ph idx="1"/>
          </p:nvPr>
        </p:nvSpPr>
        <p:spPr/>
        <p:txBody>
          <a:bodyPr/>
          <a:lstStyle/>
          <a:p>
            <a:r>
              <a:rPr lang="en-US" dirty="0" smtClean="0"/>
              <a:t>Where,</a:t>
            </a:r>
          </a:p>
          <a:p>
            <a:pPr marL="0" indent="0">
              <a:buNone/>
            </a:pPr>
            <a:r>
              <a:rPr lang="en-US" dirty="0" smtClean="0"/>
              <a:t>          WACC= </a:t>
            </a:r>
            <a:r>
              <a:rPr lang="en-US" u="sng" dirty="0" err="1" smtClean="0"/>
              <a:t>KeVe</a:t>
            </a:r>
            <a:r>
              <a:rPr lang="en-US" u="sng" dirty="0" smtClean="0"/>
              <a:t> + </a:t>
            </a:r>
            <a:r>
              <a:rPr lang="en-US" u="sng" dirty="0" err="1" smtClean="0"/>
              <a:t>KdVd</a:t>
            </a:r>
            <a:endParaRPr lang="en-US" u="sng" dirty="0" smtClean="0"/>
          </a:p>
          <a:p>
            <a:pPr marL="0" indent="0">
              <a:buNone/>
            </a:pPr>
            <a:r>
              <a:rPr lang="en-US" dirty="0"/>
              <a:t> </a:t>
            </a:r>
            <a:r>
              <a:rPr lang="en-US" dirty="0" smtClean="0"/>
              <a:t>                           </a:t>
            </a:r>
            <a:r>
              <a:rPr lang="en-US" dirty="0" err="1" smtClean="0"/>
              <a:t>Ve+Vd</a:t>
            </a:r>
            <a:endParaRPr lang="en-US" dirty="0" smtClean="0"/>
          </a:p>
          <a:p>
            <a:pPr marL="0" indent="0">
              <a:buNone/>
            </a:pPr>
            <a:r>
              <a:rPr lang="en-US" dirty="0" err="1" smtClean="0"/>
              <a:t>Ke</a:t>
            </a:r>
            <a:r>
              <a:rPr lang="en-US" dirty="0" smtClean="0"/>
              <a:t>=Cost of equity</a:t>
            </a:r>
          </a:p>
          <a:p>
            <a:pPr marL="0" indent="0">
              <a:buNone/>
            </a:pPr>
            <a:r>
              <a:rPr lang="en-US" dirty="0" err="1" smtClean="0"/>
              <a:t>Ve</a:t>
            </a:r>
            <a:r>
              <a:rPr lang="en-US" dirty="0" smtClean="0"/>
              <a:t>=Value of equity</a:t>
            </a:r>
          </a:p>
          <a:p>
            <a:pPr marL="0" indent="0">
              <a:buNone/>
            </a:pPr>
            <a:r>
              <a:rPr lang="en-US" dirty="0" err="1" smtClean="0"/>
              <a:t>Vd</a:t>
            </a:r>
            <a:r>
              <a:rPr lang="en-US" dirty="0" smtClean="0"/>
              <a:t>=Value debt</a:t>
            </a:r>
          </a:p>
          <a:p>
            <a:pPr marL="0" indent="0">
              <a:buNone/>
            </a:pPr>
            <a:r>
              <a:rPr lang="en-US" dirty="0" err="1" smtClean="0"/>
              <a:t>Kd</a:t>
            </a:r>
            <a:r>
              <a:rPr lang="en-US" dirty="0" smtClean="0"/>
              <a:t>=Cost of debt </a:t>
            </a:r>
            <a:endParaRPr lang="en-US" dirty="0"/>
          </a:p>
        </p:txBody>
      </p:sp>
    </p:spTree>
    <p:extLst>
      <p:ext uri="{BB962C8B-B14F-4D97-AF65-F5344CB8AC3E}">
        <p14:creationId xmlns:p14="http://schemas.microsoft.com/office/powerpoint/2010/main" val="3708883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892969" y="178594"/>
            <a:ext cx="7358063" cy="1000125"/>
          </a:xfrm>
        </p:spPr>
        <p:txBody>
          <a:bodyPr vert="horz" lIns="91440" tIns="45720" rIns="35706" bIns="45720" rtlCol="0" anchor="ctr">
            <a:normAutofit/>
          </a:bodyPr>
          <a:lstStyle/>
          <a:p>
            <a:pPr eaLnBrk="1" hangingPunct="1"/>
            <a:r>
              <a:rPr lang="en-US" altLang="en-US" sz="4500"/>
              <a:t>Student Activity</a:t>
            </a:r>
          </a:p>
        </p:txBody>
      </p:sp>
      <p:sp>
        <p:nvSpPr>
          <p:cNvPr id="48131" name="Rectangle 2"/>
          <p:cNvSpPr>
            <a:spLocks noGrp="1" noChangeArrowheads="1"/>
          </p:cNvSpPr>
          <p:nvPr>
            <p:ph idx="1"/>
          </p:nvPr>
        </p:nvSpPr>
        <p:spPr>
          <a:xfrm>
            <a:off x="821531" y="1285875"/>
            <a:ext cx="7801199" cy="4016127"/>
          </a:xfrm>
        </p:spPr>
        <p:txBody>
          <a:bodyPr vert="horz" lIns="91440" tIns="45720" rIns="35706" bIns="45720" rtlCol="0">
            <a:normAutofit/>
          </a:bodyPr>
          <a:lstStyle/>
          <a:p>
            <a:pPr marL="623940">
              <a:buBlip>
                <a:blip r:embed="rId2"/>
              </a:buBlip>
            </a:pPr>
            <a:r>
              <a:rPr lang="en-US" altLang="en-US" sz="1800" dirty="0"/>
              <a:t>Ashanti plc., are considering an investment of </a:t>
            </a:r>
            <a:r>
              <a:rPr lang="en-US" altLang="en-US" sz="1800" dirty="0" smtClean="0"/>
              <a:t>USD 1.9 </a:t>
            </a:r>
            <a:r>
              <a:rPr lang="en-US" altLang="en-US" sz="1800" dirty="0"/>
              <a:t>m to enter in to the north east region of Sri Lanka. The capital investment is expected to have equal lives of 3 years and the cash flows for each year is given below: Any capital expenditure project is evaluated at corporate WACC as a hurdle rate.</a:t>
            </a:r>
          </a:p>
          <a:p>
            <a:pPr marL="623940">
              <a:buBlip>
                <a:blip r:embed="rId2"/>
              </a:buBlip>
            </a:pPr>
            <a:r>
              <a:rPr lang="en-US" altLang="en-US" sz="1800" dirty="0"/>
              <a:t>First year of the project is exempted from tax and 10% is applied after that.  </a:t>
            </a:r>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p:txBody>
      </p:sp>
      <p:graphicFrame>
        <p:nvGraphicFramePr>
          <p:cNvPr id="2" name="Table 1"/>
          <p:cNvGraphicFramePr>
            <a:graphicFrameLocks noGrp="1"/>
          </p:cNvGraphicFramePr>
          <p:nvPr/>
        </p:nvGraphicFramePr>
        <p:xfrm>
          <a:off x="1533674" y="2720206"/>
          <a:ext cx="6885905" cy="1649986"/>
        </p:xfrm>
        <a:graphic>
          <a:graphicData uri="http://schemas.openxmlformats.org/drawingml/2006/table">
            <a:tbl>
              <a:tblPr firstRow="1" bandRow="1">
                <a:tableStyleId>{5C22544A-7EE6-4342-B048-85BDC9FD1C3A}</a:tableStyleId>
              </a:tblPr>
              <a:tblGrid>
                <a:gridCol w="1377181">
                  <a:extLst>
                    <a:ext uri="{9D8B030D-6E8A-4147-A177-3AD203B41FA5}">
                      <a16:colId xmlns:a16="http://schemas.microsoft.com/office/drawing/2014/main" xmlns="" val="20000"/>
                    </a:ext>
                  </a:extLst>
                </a:gridCol>
                <a:gridCol w="1377181">
                  <a:extLst>
                    <a:ext uri="{9D8B030D-6E8A-4147-A177-3AD203B41FA5}">
                      <a16:colId xmlns:a16="http://schemas.microsoft.com/office/drawing/2014/main" xmlns="" val="20001"/>
                    </a:ext>
                  </a:extLst>
                </a:gridCol>
                <a:gridCol w="1377181">
                  <a:extLst>
                    <a:ext uri="{9D8B030D-6E8A-4147-A177-3AD203B41FA5}">
                      <a16:colId xmlns:a16="http://schemas.microsoft.com/office/drawing/2014/main" xmlns="" val="20002"/>
                    </a:ext>
                  </a:extLst>
                </a:gridCol>
                <a:gridCol w="1377181">
                  <a:extLst>
                    <a:ext uri="{9D8B030D-6E8A-4147-A177-3AD203B41FA5}">
                      <a16:colId xmlns:a16="http://schemas.microsoft.com/office/drawing/2014/main" xmlns="" val="20003"/>
                    </a:ext>
                  </a:extLst>
                </a:gridCol>
                <a:gridCol w="1377181">
                  <a:extLst>
                    <a:ext uri="{9D8B030D-6E8A-4147-A177-3AD203B41FA5}">
                      <a16:colId xmlns:a16="http://schemas.microsoft.com/office/drawing/2014/main" xmlns="" val="20004"/>
                    </a:ext>
                  </a:extLst>
                </a:gridCol>
              </a:tblGrid>
              <a:tr h="342845">
                <a:tc>
                  <a:txBody>
                    <a:bodyPr/>
                    <a:lstStyle/>
                    <a:p>
                      <a:endParaRPr lang="en-US" sz="1800" dirty="0">
                        <a:solidFill>
                          <a:schemeClr val="tx1"/>
                        </a:solidFill>
                      </a:endParaRPr>
                    </a:p>
                  </a:txBody>
                  <a:tcPr marL="64295" marR="64295" marT="32119" marB="32119"/>
                </a:tc>
                <a:tc>
                  <a:txBody>
                    <a:bodyPr/>
                    <a:lstStyle/>
                    <a:p>
                      <a:r>
                        <a:rPr lang="en-US" sz="1800" dirty="0" smtClean="0">
                          <a:solidFill>
                            <a:schemeClr val="tx1"/>
                          </a:solidFill>
                        </a:rPr>
                        <a:t>Year 0</a:t>
                      </a:r>
                      <a:endParaRPr lang="en-US" sz="1800" dirty="0">
                        <a:solidFill>
                          <a:schemeClr val="tx1"/>
                        </a:solidFill>
                      </a:endParaRPr>
                    </a:p>
                  </a:txBody>
                  <a:tcPr marL="64295" marR="64295" marT="32119" marB="32119"/>
                </a:tc>
                <a:tc>
                  <a:txBody>
                    <a:bodyPr/>
                    <a:lstStyle/>
                    <a:p>
                      <a:r>
                        <a:rPr lang="en-US" sz="1800" dirty="0" smtClean="0">
                          <a:solidFill>
                            <a:schemeClr val="tx1"/>
                          </a:solidFill>
                        </a:rPr>
                        <a:t>Year</a:t>
                      </a:r>
                      <a:r>
                        <a:rPr lang="en-US" sz="1800" baseline="0" dirty="0" smtClean="0">
                          <a:solidFill>
                            <a:schemeClr val="tx1"/>
                          </a:solidFill>
                        </a:rPr>
                        <a:t> 01</a:t>
                      </a:r>
                      <a:endParaRPr lang="en-US" sz="1800" dirty="0">
                        <a:solidFill>
                          <a:schemeClr val="tx1"/>
                        </a:solidFill>
                      </a:endParaRPr>
                    </a:p>
                  </a:txBody>
                  <a:tcPr marL="64295" marR="64295" marT="32119" marB="32119"/>
                </a:tc>
                <a:tc>
                  <a:txBody>
                    <a:bodyPr/>
                    <a:lstStyle/>
                    <a:p>
                      <a:r>
                        <a:rPr lang="en-US" sz="1800" dirty="0" smtClean="0">
                          <a:solidFill>
                            <a:schemeClr val="tx1"/>
                          </a:solidFill>
                        </a:rPr>
                        <a:t>Year 02</a:t>
                      </a:r>
                      <a:endParaRPr lang="en-US" sz="1800" dirty="0">
                        <a:solidFill>
                          <a:schemeClr val="tx1"/>
                        </a:solidFill>
                      </a:endParaRPr>
                    </a:p>
                  </a:txBody>
                  <a:tcPr marL="64295" marR="64295" marT="32119" marB="32119"/>
                </a:tc>
                <a:tc>
                  <a:txBody>
                    <a:bodyPr/>
                    <a:lstStyle/>
                    <a:p>
                      <a:r>
                        <a:rPr lang="en-US" sz="1800" dirty="0" smtClean="0">
                          <a:solidFill>
                            <a:schemeClr val="tx1"/>
                          </a:solidFill>
                        </a:rPr>
                        <a:t>Year 03</a:t>
                      </a:r>
                      <a:endParaRPr lang="en-US" sz="1800" dirty="0">
                        <a:solidFill>
                          <a:schemeClr val="tx1"/>
                        </a:solidFill>
                      </a:endParaRPr>
                    </a:p>
                  </a:txBody>
                  <a:tcPr marL="64295" marR="64295" marT="32119" marB="32119"/>
                </a:tc>
                <a:extLst>
                  <a:ext uri="{0D108BD9-81ED-4DB2-BD59-A6C34878D82A}">
                    <a16:rowId xmlns:a16="http://schemas.microsoft.com/office/drawing/2014/main" xmlns="" val="10000"/>
                  </a:ext>
                </a:extLst>
              </a:tr>
              <a:tr h="342845">
                <a:tc>
                  <a:txBody>
                    <a:bodyPr/>
                    <a:lstStyle/>
                    <a:p>
                      <a:r>
                        <a:rPr lang="en-US" sz="1800" dirty="0" smtClean="0"/>
                        <a:t>Investment </a:t>
                      </a:r>
                      <a:endParaRPr lang="en-US" sz="1800" dirty="0"/>
                    </a:p>
                  </a:txBody>
                  <a:tcPr marL="64295" marR="64295" marT="32119" marB="32119"/>
                </a:tc>
                <a:tc>
                  <a:txBody>
                    <a:bodyPr/>
                    <a:lstStyle/>
                    <a:p>
                      <a:r>
                        <a:rPr lang="en-US" sz="1800" dirty="0" smtClean="0"/>
                        <a:t>1,900,000</a:t>
                      </a:r>
                      <a:endParaRPr lang="en-US" sz="1800" dirty="0"/>
                    </a:p>
                  </a:txBody>
                  <a:tcPr marL="64295" marR="64295" marT="32119" marB="32119"/>
                </a:tc>
                <a:tc>
                  <a:txBody>
                    <a:bodyPr/>
                    <a:lstStyle/>
                    <a:p>
                      <a:endParaRPr lang="en-US" sz="1800"/>
                    </a:p>
                  </a:txBody>
                  <a:tcPr marL="64295" marR="64295" marT="32119" marB="32119"/>
                </a:tc>
                <a:tc>
                  <a:txBody>
                    <a:bodyPr/>
                    <a:lstStyle/>
                    <a:p>
                      <a:endParaRPr lang="en-US" sz="1800"/>
                    </a:p>
                  </a:txBody>
                  <a:tcPr marL="64295" marR="64295" marT="32119" marB="32119"/>
                </a:tc>
                <a:tc>
                  <a:txBody>
                    <a:bodyPr/>
                    <a:lstStyle/>
                    <a:p>
                      <a:endParaRPr lang="en-US" sz="1800"/>
                    </a:p>
                  </a:txBody>
                  <a:tcPr marL="64295" marR="64295" marT="32119" marB="32119"/>
                </a:tc>
                <a:extLst>
                  <a:ext uri="{0D108BD9-81ED-4DB2-BD59-A6C34878D82A}">
                    <a16:rowId xmlns:a16="http://schemas.microsoft.com/office/drawing/2014/main" xmlns="" val="10001"/>
                  </a:ext>
                </a:extLst>
              </a:tr>
              <a:tr h="342845">
                <a:tc>
                  <a:txBody>
                    <a:bodyPr/>
                    <a:lstStyle/>
                    <a:p>
                      <a:r>
                        <a:rPr lang="en-US" sz="1800" dirty="0" smtClean="0"/>
                        <a:t>Revenue </a:t>
                      </a:r>
                      <a:endParaRPr lang="en-US" sz="1800" dirty="0"/>
                    </a:p>
                  </a:txBody>
                  <a:tcPr marL="64295" marR="64295" marT="32119" marB="32119"/>
                </a:tc>
                <a:tc>
                  <a:txBody>
                    <a:bodyPr/>
                    <a:lstStyle/>
                    <a:p>
                      <a:endParaRPr lang="en-US" sz="1800"/>
                    </a:p>
                  </a:txBody>
                  <a:tcPr marL="64295" marR="64295" marT="32119" marB="32119"/>
                </a:tc>
                <a:tc>
                  <a:txBody>
                    <a:bodyPr/>
                    <a:lstStyle/>
                    <a:p>
                      <a:r>
                        <a:rPr lang="en-US" sz="1800" dirty="0" smtClean="0"/>
                        <a:t>1,000,000</a:t>
                      </a:r>
                      <a:endParaRPr lang="en-US" sz="1800" dirty="0"/>
                    </a:p>
                  </a:txBody>
                  <a:tcPr marL="64295" marR="64295" marT="32119" marB="32119"/>
                </a:tc>
                <a:tc>
                  <a:txBody>
                    <a:bodyPr/>
                    <a:lstStyle/>
                    <a:p>
                      <a:r>
                        <a:rPr lang="en-US" sz="1800" dirty="0" smtClean="0"/>
                        <a:t>1,400,000</a:t>
                      </a:r>
                      <a:endParaRPr lang="en-US" sz="1800" dirty="0"/>
                    </a:p>
                  </a:txBody>
                  <a:tcPr marL="64295" marR="64295" marT="32119" marB="32119"/>
                </a:tc>
                <a:tc>
                  <a:txBody>
                    <a:bodyPr/>
                    <a:lstStyle/>
                    <a:p>
                      <a:r>
                        <a:rPr lang="en-US" sz="1800" dirty="0" smtClean="0"/>
                        <a:t>2,000,000</a:t>
                      </a:r>
                      <a:endParaRPr lang="en-US" sz="1800" dirty="0"/>
                    </a:p>
                  </a:txBody>
                  <a:tcPr marL="64295" marR="64295" marT="32119" marB="32119"/>
                </a:tc>
                <a:extLst>
                  <a:ext uri="{0D108BD9-81ED-4DB2-BD59-A6C34878D82A}">
                    <a16:rowId xmlns:a16="http://schemas.microsoft.com/office/drawing/2014/main" xmlns="" val="10002"/>
                  </a:ext>
                </a:extLst>
              </a:tr>
              <a:tr h="621451">
                <a:tc>
                  <a:txBody>
                    <a:bodyPr/>
                    <a:lstStyle/>
                    <a:p>
                      <a:r>
                        <a:rPr lang="en-US" sz="1800" dirty="0" smtClean="0"/>
                        <a:t>Operational cost</a:t>
                      </a:r>
                      <a:endParaRPr lang="en-US" sz="1800" dirty="0"/>
                    </a:p>
                  </a:txBody>
                  <a:tcPr marL="64295" marR="64295" marT="32119" marB="32119"/>
                </a:tc>
                <a:tc>
                  <a:txBody>
                    <a:bodyPr/>
                    <a:lstStyle/>
                    <a:p>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extLst>
                  <a:ext uri="{0D108BD9-81ED-4DB2-BD59-A6C34878D82A}">
                    <a16:rowId xmlns:a16="http://schemas.microsoft.com/office/drawing/2014/main" xmlns="" val="10003"/>
                  </a:ext>
                </a:extLst>
              </a:tr>
            </a:tbl>
          </a:graphicData>
        </a:graphic>
      </p:graphicFrame>
      <p:sp>
        <p:nvSpPr>
          <p:cNvPr id="48164" name="Rectangle 3"/>
          <p:cNvSpPr>
            <a:spLocks noChangeArrowheads="1"/>
          </p:cNvSpPr>
          <p:nvPr/>
        </p:nvSpPr>
        <p:spPr bwMode="auto">
          <a:xfrm>
            <a:off x="1533674" y="4492749"/>
            <a:ext cx="7089056" cy="139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600">
                <a:solidFill>
                  <a:schemeClr val="tx1"/>
                </a:solidFill>
                <a:latin typeface="Helvetica" panose="020B0604020202020204" pitchFamily="34" charset="0"/>
              </a:defRPr>
            </a:lvl1pPr>
            <a:lvl2pPr marL="742950" indent="-285750">
              <a:spcBef>
                <a:spcPct val="20000"/>
              </a:spcBef>
              <a:buChar char="–"/>
              <a:defRPr sz="4000">
                <a:solidFill>
                  <a:schemeClr val="tx1"/>
                </a:solidFill>
                <a:latin typeface="Helvetica" panose="020B0604020202020204" pitchFamily="34" charset="0"/>
              </a:defRPr>
            </a:lvl2pPr>
            <a:lvl3pPr marL="1143000" indent="-228600">
              <a:spcBef>
                <a:spcPct val="20000"/>
              </a:spcBef>
              <a:buChar char="•"/>
              <a:defRPr sz="3400">
                <a:solidFill>
                  <a:schemeClr val="tx1"/>
                </a:solidFill>
                <a:latin typeface="Helvetica" panose="020B0604020202020204" pitchFamily="34" charset="0"/>
              </a:defRPr>
            </a:lvl3pPr>
            <a:lvl4pPr marL="1600200" indent="-228600">
              <a:spcBef>
                <a:spcPct val="20000"/>
              </a:spcBef>
              <a:buChar char="–"/>
              <a:defRPr sz="2800">
                <a:solidFill>
                  <a:schemeClr val="tx1"/>
                </a:solidFill>
                <a:latin typeface="Helvetica" panose="020B0604020202020204" pitchFamily="34" charset="0"/>
              </a:defRPr>
            </a:lvl4pPr>
            <a:lvl5pPr marL="2057400" indent="-228600">
              <a:spcBef>
                <a:spcPct val="20000"/>
              </a:spcBef>
              <a:buChar char="»"/>
              <a:defRPr sz="28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Helvetica" panose="020B0604020202020204" pitchFamily="34" charset="0"/>
              </a:defRPr>
            </a:lvl9pPr>
          </a:lstStyle>
          <a:p>
            <a:pPr algn="ctr" eaLnBrk="1" hangingPunct="1">
              <a:spcBef>
                <a:spcPct val="0"/>
              </a:spcBef>
              <a:buFontTx/>
              <a:buNone/>
            </a:pPr>
            <a:r>
              <a:rPr lang="en-GB" altLang="zh-TW" sz="1687" dirty="0" err="1">
                <a:latin typeface="Gill Sans" charset="0"/>
                <a:ea typeface="PMingLiU" panose="02020500000000000000" pitchFamily="18" charset="-120"/>
              </a:rPr>
              <a:t>Ashanthi</a:t>
            </a:r>
            <a:r>
              <a:rPr lang="en-GB" altLang="zh-TW" sz="1687" dirty="0">
                <a:latin typeface="Gill Sans" charset="0"/>
                <a:ea typeface="PMingLiU" panose="02020500000000000000" pitchFamily="18" charset="-120"/>
              </a:rPr>
              <a:t> plc has 10 million equity and 5 million debt. It has 10% pa interest payment commitment in its debt and shareholders require 14 % return on their investment. The corporation tax rate is 28%.</a:t>
            </a:r>
          </a:p>
          <a:p>
            <a:pPr algn="ctr" eaLnBrk="1" hangingPunct="1">
              <a:spcBef>
                <a:spcPct val="0"/>
              </a:spcBef>
              <a:buFontTx/>
              <a:buNone/>
            </a:pPr>
            <a:r>
              <a:rPr lang="en-GB" altLang="en-US" sz="1687" dirty="0">
                <a:latin typeface="Gill Sans" charset="0"/>
                <a:ea typeface="PMingLiU" panose="02020500000000000000" pitchFamily="18" charset="-120"/>
              </a:rPr>
              <a:t>You are required to evaluate the financial feasibility of the new expansion using NPV, IRR and the pay back period. </a:t>
            </a:r>
            <a:endParaRPr lang="en-US" altLang="en-US" sz="1687" dirty="0">
              <a:latin typeface="Gill Sans" charset="0"/>
            </a:endParaRPr>
          </a:p>
        </p:txBody>
      </p:sp>
    </p:spTree>
    <p:extLst>
      <p:ext uri="{BB962C8B-B14F-4D97-AF65-F5344CB8AC3E}">
        <p14:creationId xmlns:p14="http://schemas.microsoft.com/office/powerpoint/2010/main" val="78451191"/>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166100" cy="1140523"/>
          </a:xfrm>
        </p:spPr>
        <p:txBody>
          <a:bodyPr/>
          <a:lstStyle/>
          <a:p>
            <a:r>
              <a:rPr lang="en-US" dirty="0" smtClean="0"/>
              <a:t>1</a:t>
            </a:r>
            <a:r>
              <a:rPr lang="en-US" baseline="30000" dirty="0" smtClean="0"/>
              <a:t>st</a:t>
            </a:r>
            <a:r>
              <a:rPr lang="en-US" dirty="0" smtClean="0"/>
              <a:t> Assessment –Group work</a:t>
            </a:r>
            <a:endParaRPr lang="en-US" dirty="0"/>
          </a:p>
        </p:txBody>
      </p:sp>
      <p:sp>
        <p:nvSpPr>
          <p:cNvPr id="3" name="Content Placeholder 2"/>
          <p:cNvSpPr>
            <a:spLocks noGrp="1"/>
          </p:cNvSpPr>
          <p:nvPr>
            <p:ph idx="1"/>
          </p:nvPr>
        </p:nvSpPr>
        <p:spPr>
          <a:xfrm>
            <a:off x="368300" y="1752601"/>
            <a:ext cx="8166100" cy="4419600"/>
          </a:xfrm>
        </p:spPr>
        <p:txBody>
          <a:bodyPr/>
          <a:lstStyle/>
          <a:p>
            <a:pPr marL="0" indent="0">
              <a:buNone/>
            </a:pPr>
            <a:r>
              <a:rPr lang="en-US" sz="2400" dirty="0" smtClean="0"/>
              <a:t>Weightage : 10% to the final assessment </a:t>
            </a:r>
            <a:endParaRPr lang="en-US" sz="2400" dirty="0"/>
          </a:p>
          <a:p>
            <a:pPr marL="0" indent="0">
              <a:buNone/>
            </a:pPr>
            <a:r>
              <a:rPr lang="en-US" sz="2800" dirty="0" smtClean="0"/>
              <a:t>Case study: Why did Kodak collapse </a:t>
            </a:r>
          </a:p>
          <a:p>
            <a:pPr marL="0" indent="0" algn="just">
              <a:buNone/>
            </a:pPr>
            <a:r>
              <a:rPr lang="en-US" sz="2400" dirty="0" smtClean="0"/>
              <a:t>Kodak formerly one of the world's leading photographic companies. Bankruptcy protection in 2012. Why? What went wrong with its business strategy? </a:t>
            </a:r>
          </a:p>
          <a:p>
            <a:pPr marL="0" indent="0" algn="just">
              <a:buNone/>
            </a:pPr>
            <a:endParaRPr lang="en-US" dirty="0"/>
          </a:p>
        </p:txBody>
      </p:sp>
    </p:spTree>
    <p:extLst>
      <p:ext uri="{BB962C8B-B14F-4D97-AF65-F5344CB8AC3E}">
        <p14:creationId xmlns:p14="http://schemas.microsoft.com/office/powerpoint/2010/main" val="349355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1"/>
            <a:ext cx="6629400" cy="1066800"/>
          </a:xfrm>
        </p:spPr>
        <p:txBody>
          <a:bodyPr/>
          <a:lstStyle/>
          <a:p>
            <a:r>
              <a:rPr lang="en-US" dirty="0" smtClean="0"/>
              <a:t>Strategic analysis </a:t>
            </a:r>
            <a:endParaRPr lang="en-US" dirty="0"/>
          </a:p>
        </p:txBody>
      </p:sp>
      <p:sp>
        <p:nvSpPr>
          <p:cNvPr id="3" name="Content Placeholder 2"/>
          <p:cNvSpPr>
            <a:spLocks noGrp="1"/>
          </p:cNvSpPr>
          <p:nvPr>
            <p:ph idx="1"/>
          </p:nvPr>
        </p:nvSpPr>
        <p:spPr>
          <a:xfrm>
            <a:off x="0" y="1447800"/>
            <a:ext cx="8845550" cy="6319585"/>
          </a:xfrm>
        </p:spPr>
        <p:txBody>
          <a:bodyPr>
            <a:normAutofit/>
          </a:bodyPr>
          <a:lstStyle/>
          <a:p>
            <a:r>
              <a:rPr lang="en-US" sz="2800" dirty="0" smtClean="0"/>
              <a:t>The basic frame work: Strategy as a link between the firm and its environment  </a:t>
            </a:r>
          </a:p>
          <a:p>
            <a:endParaRPr lang="en-US" sz="2800" dirty="0"/>
          </a:p>
        </p:txBody>
      </p:sp>
      <p:sp>
        <p:nvSpPr>
          <p:cNvPr id="4" name="Rectangle 3"/>
          <p:cNvSpPr/>
          <p:nvPr/>
        </p:nvSpPr>
        <p:spPr>
          <a:xfrm>
            <a:off x="514350" y="2601604"/>
            <a:ext cx="2667000" cy="182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The firm </a:t>
            </a:r>
          </a:p>
          <a:p>
            <a:pPr marL="285750" indent="-285750" algn="ctr">
              <a:buFont typeface="Arial" panose="020B0604020202020204" pitchFamily="34" charset="0"/>
              <a:buChar char="•"/>
            </a:pPr>
            <a:r>
              <a:rPr lang="en-US" dirty="0" smtClean="0"/>
              <a:t>Goals and values </a:t>
            </a:r>
          </a:p>
          <a:p>
            <a:pPr marL="285750" indent="-285750" algn="ctr">
              <a:buFont typeface="Arial" panose="020B0604020202020204" pitchFamily="34" charset="0"/>
              <a:buChar char="•"/>
            </a:pPr>
            <a:r>
              <a:rPr lang="en-US" dirty="0" smtClean="0"/>
              <a:t>Resources and capabilities </a:t>
            </a:r>
          </a:p>
          <a:p>
            <a:pPr marL="285750" indent="-285750" algn="ctr">
              <a:buFont typeface="Arial" panose="020B0604020202020204" pitchFamily="34" charset="0"/>
              <a:buChar char="•"/>
            </a:pPr>
            <a:r>
              <a:rPr lang="en-US" dirty="0" smtClean="0"/>
              <a:t>Structure and system </a:t>
            </a:r>
            <a:endParaRPr lang="en-US" dirty="0"/>
          </a:p>
        </p:txBody>
      </p:sp>
      <p:sp>
        <p:nvSpPr>
          <p:cNvPr id="5" name="Oval 4"/>
          <p:cNvSpPr/>
          <p:nvPr/>
        </p:nvSpPr>
        <p:spPr>
          <a:xfrm>
            <a:off x="3695700" y="2714767"/>
            <a:ext cx="1981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Strategy </a:t>
            </a:r>
            <a:endParaRPr lang="en-US" dirty="0"/>
          </a:p>
        </p:txBody>
      </p:sp>
      <p:sp>
        <p:nvSpPr>
          <p:cNvPr id="6" name="Rectangle 5"/>
          <p:cNvSpPr/>
          <p:nvPr/>
        </p:nvSpPr>
        <p:spPr>
          <a:xfrm>
            <a:off x="6096000" y="2525404"/>
            <a:ext cx="2514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Micro and Macro environmental changes </a:t>
            </a:r>
            <a:endParaRPr lang="en-US" b="1" dirty="0">
              <a:solidFill>
                <a:schemeClr val="tx1"/>
              </a:solidFill>
            </a:endParaRPr>
          </a:p>
        </p:txBody>
      </p:sp>
      <p:sp>
        <p:nvSpPr>
          <p:cNvPr id="7" name="TextBox 6"/>
          <p:cNvSpPr txBox="1"/>
          <p:nvPr/>
        </p:nvSpPr>
        <p:spPr>
          <a:xfrm>
            <a:off x="381000" y="4953000"/>
            <a:ext cx="8610600" cy="1477328"/>
          </a:xfrm>
          <a:prstGeom prst="rect">
            <a:avLst/>
          </a:prstGeom>
          <a:noFill/>
        </p:spPr>
        <p:txBody>
          <a:bodyPr wrap="square" rtlCol="0">
            <a:spAutoFit/>
          </a:bodyPr>
          <a:lstStyle/>
          <a:p>
            <a:r>
              <a:rPr lang="en-US" b="1" dirty="0" smtClean="0"/>
              <a:t>Strategic fit </a:t>
            </a:r>
          </a:p>
          <a:p>
            <a:pPr algn="just"/>
            <a:r>
              <a:rPr lang="en-US" dirty="0" smtClean="0"/>
              <a:t>Fundamental of strategy as the link between the firm and its external environment is the notion of strategic fit. For a strategy to be successful it must be consistent with the firm external environment and with its internal firm goals, resources and capabilities and the structure   </a:t>
            </a:r>
            <a:endParaRPr lang="en-US" dirty="0"/>
          </a:p>
        </p:txBody>
      </p:sp>
    </p:spTree>
    <p:extLst>
      <p:ext uri="{BB962C8B-B14F-4D97-AF65-F5344CB8AC3E}">
        <p14:creationId xmlns:p14="http://schemas.microsoft.com/office/powerpoint/2010/main" val="41147695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0"/>
            <a:ext cx="8318500" cy="1524000"/>
          </a:xfrm>
        </p:spPr>
        <p:txBody>
          <a:bodyPr/>
          <a:lstStyle/>
          <a:p>
            <a:r>
              <a:rPr lang="en-US" dirty="0" smtClean="0"/>
              <a:t>Strategic analysis </a:t>
            </a:r>
            <a:endParaRPr lang="en-US" dirty="0"/>
          </a:p>
        </p:txBody>
      </p:sp>
      <p:sp>
        <p:nvSpPr>
          <p:cNvPr id="3" name="Content Placeholder 2"/>
          <p:cNvSpPr>
            <a:spLocks noGrp="1"/>
          </p:cNvSpPr>
          <p:nvPr>
            <p:ph idx="1"/>
          </p:nvPr>
        </p:nvSpPr>
        <p:spPr>
          <a:xfrm>
            <a:off x="368300" y="1447801"/>
            <a:ext cx="8559800" cy="4953000"/>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smtClean="0"/>
              <a:t>                          Strategic analysis </a:t>
            </a:r>
            <a:endParaRPr lang="en-US" dirty="0"/>
          </a:p>
        </p:txBody>
      </p:sp>
      <p:sp>
        <p:nvSpPr>
          <p:cNvPr id="4" name="Right Arrow 3"/>
          <p:cNvSpPr/>
          <p:nvPr/>
        </p:nvSpPr>
        <p:spPr>
          <a:xfrm rot="9039624">
            <a:off x="3127335" y="2678750"/>
            <a:ext cx="954706"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ight Arrow 4"/>
          <p:cNvSpPr/>
          <p:nvPr/>
        </p:nvSpPr>
        <p:spPr>
          <a:xfrm rot="1487652">
            <a:off x="4562404" y="2656603"/>
            <a:ext cx="97707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3352800"/>
            <a:ext cx="28956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 of firm</a:t>
            </a:r>
          </a:p>
          <a:p>
            <a:pPr algn="ctr"/>
            <a:r>
              <a:rPr lang="en-US" dirty="0" smtClean="0"/>
              <a:t>Goals, values and performance , analyzing capabilities and resources </a:t>
            </a:r>
            <a:endParaRPr lang="en-US" dirty="0"/>
          </a:p>
        </p:txBody>
      </p:sp>
      <p:sp>
        <p:nvSpPr>
          <p:cNvPr id="7" name="Oval 6"/>
          <p:cNvSpPr/>
          <p:nvPr/>
        </p:nvSpPr>
        <p:spPr>
          <a:xfrm>
            <a:off x="5105400" y="3429000"/>
            <a:ext cx="31242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 of macro , industry and competitive environment </a:t>
            </a:r>
            <a:endParaRPr lang="en-US" dirty="0"/>
          </a:p>
        </p:txBody>
      </p:sp>
    </p:spTree>
    <p:extLst>
      <p:ext uri="{BB962C8B-B14F-4D97-AF65-F5344CB8AC3E}">
        <p14:creationId xmlns:p14="http://schemas.microsoft.com/office/powerpoint/2010/main" val="29351032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013700" cy="1595967"/>
          </a:xfrm>
        </p:spPr>
        <p:txBody>
          <a:bodyPr/>
          <a:lstStyle/>
          <a:p>
            <a:r>
              <a:rPr lang="en-US" b="1" dirty="0" smtClean="0"/>
              <a:t>Creating value </a:t>
            </a:r>
            <a:endParaRPr lang="en-US" b="1" dirty="0"/>
          </a:p>
        </p:txBody>
      </p:sp>
      <p:sp>
        <p:nvSpPr>
          <p:cNvPr id="3" name="Content Placeholder 2"/>
          <p:cNvSpPr>
            <a:spLocks noGrp="1"/>
          </p:cNvSpPr>
          <p:nvPr>
            <p:ph idx="1"/>
          </p:nvPr>
        </p:nvSpPr>
        <p:spPr>
          <a:xfrm>
            <a:off x="565055" y="1828800"/>
            <a:ext cx="8547100" cy="6319585"/>
          </a:xfrm>
        </p:spPr>
        <p:txBody>
          <a:bodyPr/>
          <a:lstStyle/>
          <a:p>
            <a:pPr marL="0" indent="0">
              <a:buNone/>
            </a:pPr>
            <a:r>
              <a:rPr lang="en-US" dirty="0" smtClean="0"/>
              <a:t>          Successful strategy is creating value </a:t>
            </a:r>
          </a:p>
          <a:p>
            <a:pPr marL="0" indent="0">
              <a:buNone/>
            </a:pPr>
            <a:r>
              <a:rPr lang="en-US" dirty="0" smtClean="0"/>
              <a:t> </a:t>
            </a:r>
          </a:p>
          <a:p>
            <a:pPr marL="514350" indent="-514350">
              <a:buFont typeface="+mj-lt"/>
              <a:buAutoNum type="arabicPeriod"/>
            </a:pPr>
            <a:r>
              <a:rPr lang="en-US" dirty="0"/>
              <a:t> </a:t>
            </a:r>
            <a:r>
              <a:rPr lang="en-US" dirty="0" smtClean="0"/>
              <a:t>Continuously creating customer value </a:t>
            </a:r>
          </a:p>
          <a:p>
            <a:pPr marL="514350" indent="-514350">
              <a:buFont typeface="+mj-lt"/>
              <a:buAutoNum type="arabicPeriod"/>
            </a:pPr>
            <a:r>
              <a:rPr lang="en-US" dirty="0"/>
              <a:t> </a:t>
            </a:r>
            <a:r>
              <a:rPr lang="en-US" dirty="0" smtClean="0"/>
              <a:t>Firm value </a:t>
            </a:r>
          </a:p>
          <a:p>
            <a:pPr marL="514350" indent="-514350">
              <a:buFont typeface="+mj-lt"/>
              <a:buAutoNum type="arabicPeriod"/>
            </a:pPr>
            <a:r>
              <a:rPr lang="en-US" dirty="0"/>
              <a:t> </a:t>
            </a:r>
            <a:r>
              <a:rPr lang="en-US" dirty="0" smtClean="0"/>
              <a:t>Shareholder value </a:t>
            </a:r>
            <a:endParaRPr lang="en-US" dirty="0"/>
          </a:p>
        </p:txBody>
      </p:sp>
    </p:spTree>
    <p:extLst>
      <p:ext uri="{BB962C8B-B14F-4D97-AF65-F5344CB8AC3E}">
        <p14:creationId xmlns:p14="http://schemas.microsoft.com/office/powerpoint/2010/main" val="3280060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3"/>
          <p:cNvSpPr>
            <a:spLocks noGrp="1" noChangeArrowheads="1"/>
          </p:cNvSpPr>
          <p:nvPr>
            <p:ph type="title"/>
          </p:nvPr>
        </p:nvSpPr>
        <p:spPr>
          <a:xfrm>
            <a:off x="457200" y="457200"/>
            <a:ext cx="8229600" cy="812800"/>
          </a:xfrm>
        </p:spPr>
        <p:txBody>
          <a:bodyPr/>
          <a:lstStyle/>
          <a:p>
            <a:r>
              <a:rPr lang="en-US" altLang="en-US" sz="3200" b="1" dirty="0"/>
              <a:t>Value Creation</a:t>
            </a:r>
          </a:p>
        </p:txBody>
      </p:sp>
      <p:grpSp>
        <p:nvGrpSpPr>
          <p:cNvPr id="444420" name="Group 4"/>
          <p:cNvGrpSpPr>
            <a:grpSpLocks/>
          </p:cNvGrpSpPr>
          <p:nvPr/>
        </p:nvGrpSpPr>
        <p:grpSpPr bwMode="auto">
          <a:xfrm>
            <a:off x="304800" y="1600200"/>
            <a:ext cx="8534400" cy="4041775"/>
            <a:chOff x="192" y="1008"/>
            <a:chExt cx="5376" cy="2546"/>
          </a:xfrm>
        </p:grpSpPr>
        <p:pic>
          <p:nvPicPr>
            <p:cNvPr id="444421" name="Picture 5" descr="1829F0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008"/>
              <a:ext cx="5376" cy="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2" name="Line 6"/>
            <p:cNvSpPr>
              <a:spLocks noChangeShapeType="1"/>
            </p:cNvSpPr>
            <p:nvPr/>
          </p:nvSpPr>
          <p:spPr bwMode="auto">
            <a:xfrm>
              <a:off x="2176" y="2208"/>
              <a:ext cx="1440" cy="0"/>
            </a:xfrm>
            <a:prstGeom prst="line">
              <a:avLst/>
            </a:prstGeom>
            <a:noFill/>
            <a:ln w="317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4423" name="Line 7"/>
            <p:cNvSpPr>
              <a:spLocks noChangeShapeType="1"/>
            </p:cNvSpPr>
            <p:nvPr/>
          </p:nvSpPr>
          <p:spPr bwMode="auto">
            <a:xfrm>
              <a:off x="2176" y="1624"/>
              <a:ext cx="1440" cy="0"/>
            </a:xfrm>
            <a:prstGeom prst="line">
              <a:avLst/>
            </a:prstGeom>
            <a:noFill/>
            <a:ln w="317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3324745959"/>
      </p:ext>
    </p:extLst>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8162"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endParaRPr lang="en-GB" altLang="en-US" sz="2400"/>
          </a:p>
        </p:txBody>
      </p:sp>
      <p:grpSp>
        <p:nvGrpSpPr>
          <p:cNvPr id="348163" name="Group 3"/>
          <p:cNvGrpSpPr>
            <a:grpSpLocks/>
          </p:cNvGrpSpPr>
          <p:nvPr/>
        </p:nvGrpSpPr>
        <p:grpSpPr bwMode="auto">
          <a:xfrm>
            <a:off x="2130425" y="325438"/>
            <a:ext cx="5686425" cy="5556250"/>
            <a:chOff x="1088" y="34"/>
            <a:chExt cx="3379" cy="3740"/>
          </a:xfrm>
        </p:grpSpPr>
        <p:grpSp>
          <p:nvGrpSpPr>
            <p:cNvPr id="348164" name="Group 4"/>
            <p:cNvGrpSpPr>
              <a:grpSpLocks/>
            </p:cNvGrpSpPr>
            <p:nvPr/>
          </p:nvGrpSpPr>
          <p:grpSpPr bwMode="auto">
            <a:xfrm>
              <a:off x="1088" y="464"/>
              <a:ext cx="3379" cy="3310"/>
              <a:chOff x="1088" y="722"/>
              <a:chExt cx="3225" cy="3052"/>
            </a:xfrm>
          </p:grpSpPr>
          <p:grpSp>
            <p:nvGrpSpPr>
              <p:cNvPr id="348165" name="Group 5"/>
              <p:cNvGrpSpPr>
                <a:grpSpLocks/>
              </p:cNvGrpSpPr>
              <p:nvPr/>
            </p:nvGrpSpPr>
            <p:grpSpPr bwMode="auto">
              <a:xfrm>
                <a:off x="1088" y="722"/>
                <a:ext cx="3225" cy="3052"/>
                <a:chOff x="1311" y="722"/>
                <a:chExt cx="2847" cy="3052"/>
              </a:xfrm>
            </p:grpSpPr>
            <p:sp>
              <p:nvSpPr>
                <p:cNvPr id="348166" name="Freeform 6"/>
                <p:cNvSpPr>
                  <a:spLocks/>
                </p:cNvSpPr>
                <p:nvPr/>
              </p:nvSpPr>
              <p:spPr bwMode="auto">
                <a:xfrm>
                  <a:off x="1311" y="722"/>
                  <a:ext cx="1423" cy="3052"/>
                </a:xfrm>
                <a:custGeom>
                  <a:avLst/>
                  <a:gdLst>
                    <a:gd name="T0" fmla="*/ 0 w 1423"/>
                    <a:gd name="T1" fmla="*/ 3052 h 3052"/>
                    <a:gd name="T2" fmla="*/ 0 w 1423"/>
                    <a:gd name="T3" fmla="*/ 1278 h 3052"/>
                    <a:gd name="T4" fmla="*/ 1423 w 1423"/>
                    <a:gd name="T5" fmla="*/ 0 h 3052"/>
                    <a:gd name="T6" fmla="*/ 1423 w 1423"/>
                    <a:gd name="T7" fmla="*/ 3052 h 3052"/>
                    <a:gd name="T8" fmla="*/ 0 w 1423"/>
                    <a:gd name="T9" fmla="*/ 3052 h 3052"/>
                  </a:gdLst>
                  <a:ahLst/>
                  <a:cxnLst>
                    <a:cxn ang="0">
                      <a:pos x="T0" y="T1"/>
                    </a:cxn>
                    <a:cxn ang="0">
                      <a:pos x="T2" y="T3"/>
                    </a:cxn>
                    <a:cxn ang="0">
                      <a:pos x="T4" y="T5"/>
                    </a:cxn>
                    <a:cxn ang="0">
                      <a:pos x="T6" y="T7"/>
                    </a:cxn>
                    <a:cxn ang="0">
                      <a:pos x="T8" y="T9"/>
                    </a:cxn>
                  </a:cxnLst>
                  <a:rect l="0" t="0" r="r" b="b"/>
                  <a:pathLst>
                    <a:path w="1423" h="3052">
                      <a:moveTo>
                        <a:pt x="0" y="3052"/>
                      </a:moveTo>
                      <a:lnTo>
                        <a:pt x="0" y="1278"/>
                      </a:lnTo>
                      <a:lnTo>
                        <a:pt x="1423" y="0"/>
                      </a:lnTo>
                      <a:lnTo>
                        <a:pt x="1423" y="3052"/>
                      </a:lnTo>
                      <a:lnTo>
                        <a:pt x="0" y="3052"/>
                      </a:lnTo>
                      <a:close/>
                    </a:path>
                  </a:pathLst>
                </a:custGeom>
                <a:gradFill rotWithShape="0">
                  <a:gsLst>
                    <a:gs pos="0">
                      <a:srgbClr val="008080">
                        <a:gamma/>
                        <a:shade val="46275"/>
                        <a:invGamma/>
                      </a:srgbClr>
                    </a:gs>
                    <a:gs pos="100000">
                      <a:srgbClr val="008080"/>
                    </a:gs>
                  </a:gsLst>
                  <a:lin ang="0" scaled="1"/>
                </a:gra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67" name="Freeform 7"/>
                <p:cNvSpPr>
                  <a:spLocks/>
                </p:cNvSpPr>
                <p:nvPr/>
              </p:nvSpPr>
              <p:spPr bwMode="auto">
                <a:xfrm flipH="1">
                  <a:off x="2735" y="722"/>
                  <a:ext cx="1423" cy="3052"/>
                </a:xfrm>
                <a:custGeom>
                  <a:avLst/>
                  <a:gdLst>
                    <a:gd name="T0" fmla="*/ 0 w 1423"/>
                    <a:gd name="T1" fmla="*/ 3052 h 3052"/>
                    <a:gd name="T2" fmla="*/ 0 w 1423"/>
                    <a:gd name="T3" fmla="*/ 1278 h 3052"/>
                    <a:gd name="T4" fmla="*/ 1423 w 1423"/>
                    <a:gd name="T5" fmla="*/ 0 h 3052"/>
                    <a:gd name="T6" fmla="*/ 1423 w 1423"/>
                    <a:gd name="T7" fmla="*/ 3052 h 3052"/>
                    <a:gd name="T8" fmla="*/ 0 w 1423"/>
                    <a:gd name="T9" fmla="*/ 3052 h 3052"/>
                  </a:gdLst>
                  <a:ahLst/>
                  <a:cxnLst>
                    <a:cxn ang="0">
                      <a:pos x="T0" y="T1"/>
                    </a:cxn>
                    <a:cxn ang="0">
                      <a:pos x="T2" y="T3"/>
                    </a:cxn>
                    <a:cxn ang="0">
                      <a:pos x="T4" y="T5"/>
                    </a:cxn>
                    <a:cxn ang="0">
                      <a:pos x="T6" y="T7"/>
                    </a:cxn>
                    <a:cxn ang="0">
                      <a:pos x="T8" y="T9"/>
                    </a:cxn>
                  </a:cxnLst>
                  <a:rect l="0" t="0" r="r" b="b"/>
                  <a:pathLst>
                    <a:path w="1423" h="3052">
                      <a:moveTo>
                        <a:pt x="0" y="3052"/>
                      </a:moveTo>
                      <a:lnTo>
                        <a:pt x="0" y="1278"/>
                      </a:lnTo>
                      <a:lnTo>
                        <a:pt x="1423" y="0"/>
                      </a:lnTo>
                      <a:lnTo>
                        <a:pt x="1423" y="3052"/>
                      </a:lnTo>
                      <a:lnTo>
                        <a:pt x="0" y="3052"/>
                      </a:lnTo>
                      <a:close/>
                    </a:path>
                  </a:pathLst>
                </a:custGeom>
                <a:solidFill>
                  <a:srgbClr val="99CCFF"/>
                </a:soli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68" name="Line 8"/>
              <p:cNvSpPr>
                <a:spLocks noChangeShapeType="1"/>
              </p:cNvSpPr>
              <p:nvPr/>
            </p:nvSpPr>
            <p:spPr bwMode="auto">
              <a:xfrm flipV="1">
                <a:off x="1494" y="1671"/>
                <a:ext cx="0" cy="2083"/>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69" name="Line 9"/>
              <p:cNvSpPr>
                <a:spLocks noChangeShapeType="1"/>
              </p:cNvSpPr>
              <p:nvPr/>
            </p:nvSpPr>
            <p:spPr bwMode="auto">
              <a:xfrm flipV="1">
                <a:off x="1899" y="1364"/>
                <a:ext cx="0" cy="239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0" name="Line 10"/>
              <p:cNvSpPr>
                <a:spLocks noChangeShapeType="1"/>
              </p:cNvSpPr>
              <p:nvPr/>
            </p:nvSpPr>
            <p:spPr bwMode="auto">
              <a:xfrm flipV="1">
                <a:off x="2304" y="1038"/>
                <a:ext cx="0" cy="27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1" name="Line 11"/>
              <p:cNvSpPr>
                <a:spLocks noChangeShapeType="1"/>
              </p:cNvSpPr>
              <p:nvPr/>
            </p:nvSpPr>
            <p:spPr bwMode="auto">
              <a:xfrm>
                <a:off x="2701" y="3391"/>
                <a:ext cx="1602"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2" name="Line 12"/>
              <p:cNvSpPr>
                <a:spLocks noChangeShapeType="1"/>
              </p:cNvSpPr>
              <p:nvPr/>
            </p:nvSpPr>
            <p:spPr bwMode="auto">
              <a:xfrm>
                <a:off x="2701" y="3019"/>
                <a:ext cx="1611"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3" name="Line 13"/>
              <p:cNvSpPr>
                <a:spLocks noChangeShapeType="1"/>
              </p:cNvSpPr>
              <p:nvPr/>
            </p:nvSpPr>
            <p:spPr bwMode="auto">
              <a:xfrm>
                <a:off x="2701" y="2647"/>
                <a:ext cx="1611"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4" name="Line 14"/>
              <p:cNvSpPr>
                <a:spLocks noChangeShapeType="1"/>
              </p:cNvSpPr>
              <p:nvPr/>
            </p:nvSpPr>
            <p:spPr bwMode="auto">
              <a:xfrm>
                <a:off x="2701" y="2275"/>
                <a:ext cx="1603"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5" name="Line 15"/>
              <p:cNvSpPr>
                <a:spLocks noChangeShapeType="1"/>
              </p:cNvSpPr>
              <p:nvPr/>
            </p:nvSpPr>
            <p:spPr bwMode="auto">
              <a:xfrm>
                <a:off x="2701" y="1903"/>
                <a:ext cx="1500"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76" name="Freeform 16"/>
            <p:cNvSpPr>
              <a:spLocks/>
            </p:cNvSpPr>
            <p:nvPr/>
          </p:nvSpPr>
          <p:spPr bwMode="auto">
            <a:xfrm>
              <a:off x="1089" y="34"/>
              <a:ext cx="3377" cy="1817"/>
            </a:xfrm>
            <a:custGeom>
              <a:avLst/>
              <a:gdLst>
                <a:gd name="T0" fmla="*/ 0 w 3377"/>
                <a:gd name="T1" fmla="*/ 1817 h 1817"/>
                <a:gd name="T2" fmla="*/ 0 w 3377"/>
                <a:gd name="T3" fmla="*/ 1363 h 1817"/>
                <a:gd name="T4" fmla="*/ 1680 w 3377"/>
                <a:gd name="T5" fmla="*/ 0 h 1817"/>
                <a:gd name="T6" fmla="*/ 3377 w 3377"/>
                <a:gd name="T7" fmla="*/ 1380 h 1817"/>
                <a:gd name="T8" fmla="*/ 3377 w 3377"/>
                <a:gd name="T9" fmla="*/ 1817 h 1817"/>
                <a:gd name="T10" fmla="*/ 1688 w 3377"/>
                <a:gd name="T11" fmla="*/ 437 h 1817"/>
                <a:gd name="T12" fmla="*/ 0 w 3377"/>
                <a:gd name="T13" fmla="*/ 1817 h 1817"/>
              </a:gdLst>
              <a:ahLst/>
              <a:cxnLst>
                <a:cxn ang="0">
                  <a:pos x="T0" y="T1"/>
                </a:cxn>
                <a:cxn ang="0">
                  <a:pos x="T2" y="T3"/>
                </a:cxn>
                <a:cxn ang="0">
                  <a:pos x="T4" y="T5"/>
                </a:cxn>
                <a:cxn ang="0">
                  <a:pos x="T6" y="T7"/>
                </a:cxn>
                <a:cxn ang="0">
                  <a:pos x="T8" y="T9"/>
                </a:cxn>
                <a:cxn ang="0">
                  <a:pos x="T10" y="T11"/>
                </a:cxn>
                <a:cxn ang="0">
                  <a:pos x="T12" y="T13"/>
                </a:cxn>
              </a:cxnLst>
              <a:rect l="0" t="0" r="r" b="b"/>
              <a:pathLst>
                <a:path w="3377" h="1817">
                  <a:moveTo>
                    <a:pt x="0" y="1817"/>
                  </a:moveTo>
                  <a:lnTo>
                    <a:pt x="0" y="1363"/>
                  </a:lnTo>
                  <a:lnTo>
                    <a:pt x="1680" y="0"/>
                  </a:lnTo>
                  <a:lnTo>
                    <a:pt x="3377" y="1380"/>
                  </a:lnTo>
                  <a:lnTo>
                    <a:pt x="3377" y="1817"/>
                  </a:lnTo>
                  <a:lnTo>
                    <a:pt x="1688" y="437"/>
                  </a:lnTo>
                  <a:lnTo>
                    <a:pt x="0" y="1817"/>
                  </a:lnTo>
                  <a:close/>
                </a:path>
              </a:pathLst>
            </a:custGeom>
            <a:solidFill>
              <a:srgbClr val="FFFF99"/>
            </a:soli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77" name="Text Box 17"/>
          <p:cNvSpPr txBox="1">
            <a:spLocks noChangeArrowheads="1"/>
          </p:cNvSpPr>
          <p:nvPr/>
        </p:nvSpPr>
        <p:spPr bwMode="auto">
          <a:xfrm>
            <a:off x="4992688" y="2960688"/>
            <a:ext cx="1201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Service</a:t>
            </a:r>
          </a:p>
        </p:txBody>
      </p:sp>
      <p:sp>
        <p:nvSpPr>
          <p:cNvPr id="348178" name="Text Box 18"/>
          <p:cNvSpPr txBox="1">
            <a:spLocks noChangeArrowheads="1"/>
          </p:cNvSpPr>
          <p:nvPr/>
        </p:nvSpPr>
        <p:spPr bwMode="auto">
          <a:xfrm>
            <a:off x="4992688" y="3559175"/>
            <a:ext cx="2659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Marketing &amp; Sales</a:t>
            </a:r>
          </a:p>
        </p:txBody>
      </p:sp>
      <p:sp>
        <p:nvSpPr>
          <p:cNvPr id="348179" name="Text Box 19"/>
          <p:cNvSpPr txBox="1">
            <a:spLocks noChangeArrowheads="1"/>
          </p:cNvSpPr>
          <p:nvPr/>
        </p:nvSpPr>
        <p:spPr bwMode="auto">
          <a:xfrm>
            <a:off x="4992688" y="4160838"/>
            <a:ext cx="279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Outbound Logistics</a:t>
            </a:r>
          </a:p>
        </p:txBody>
      </p:sp>
      <p:sp>
        <p:nvSpPr>
          <p:cNvPr id="348180" name="Text Box 20"/>
          <p:cNvSpPr txBox="1">
            <a:spLocks noChangeArrowheads="1"/>
          </p:cNvSpPr>
          <p:nvPr/>
        </p:nvSpPr>
        <p:spPr bwMode="auto">
          <a:xfrm>
            <a:off x="4992688" y="4759325"/>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Operations</a:t>
            </a:r>
          </a:p>
        </p:txBody>
      </p:sp>
      <p:sp>
        <p:nvSpPr>
          <p:cNvPr id="348181" name="Text Box 21"/>
          <p:cNvSpPr txBox="1">
            <a:spLocks noChangeArrowheads="1"/>
          </p:cNvSpPr>
          <p:nvPr/>
        </p:nvSpPr>
        <p:spPr bwMode="auto">
          <a:xfrm>
            <a:off x="4992688" y="5359400"/>
            <a:ext cx="255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Inbound Logistics</a:t>
            </a:r>
          </a:p>
        </p:txBody>
      </p:sp>
      <p:sp>
        <p:nvSpPr>
          <p:cNvPr id="348182" name="Text Box 22"/>
          <p:cNvSpPr txBox="1">
            <a:spLocks noChangeArrowheads="1"/>
          </p:cNvSpPr>
          <p:nvPr/>
        </p:nvSpPr>
        <p:spPr bwMode="auto">
          <a:xfrm rot="-5400000">
            <a:off x="1169988" y="4240213"/>
            <a:ext cx="267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Firm Infrastructure</a:t>
            </a:r>
          </a:p>
        </p:txBody>
      </p:sp>
      <p:sp>
        <p:nvSpPr>
          <p:cNvPr id="348183" name="Text Box 23"/>
          <p:cNvSpPr txBox="1">
            <a:spLocks noChangeArrowheads="1"/>
          </p:cNvSpPr>
          <p:nvPr/>
        </p:nvSpPr>
        <p:spPr bwMode="auto">
          <a:xfrm rot="-5400000">
            <a:off x="1454150" y="3832226"/>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Human Resource Mgmt.</a:t>
            </a:r>
          </a:p>
        </p:txBody>
      </p:sp>
      <p:sp>
        <p:nvSpPr>
          <p:cNvPr id="348184" name="Text Box 24"/>
          <p:cNvSpPr txBox="1">
            <a:spLocks noChangeArrowheads="1"/>
          </p:cNvSpPr>
          <p:nvPr/>
        </p:nvSpPr>
        <p:spPr bwMode="auto">
          <a:xfrm rot="-5400000">
            <a:off x="1915319" y="3601244"/>
            <a:ext cx="3951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Technological Development</a:t>
            </a:r>
          </a:p>
        </p:txBody>
      </p:sp>
      <p:sp>
        <p:nvSpPr>
          <p:cNvPr id="348185" name="Text Box 25"/>
          <p:cNvSpPr txBox="1">
            <a:spLocks noChangeArrowheads="1"/>
          </p:cNvSpPr>
          <p:nvPr/>
        </p:nvSpPr>
        <p:spPr bwMode="auto">
          <a:xfrm rot="-5400000">
            <a:off x="3622675" y="4610100"/>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Procurement</a:t>
            </a:r>
          </a:p>
        </p:txBody>
      </p:sp>
      <p:sp>
        <p:nvSpPr>
          <p:cNvPr id="348186" name="Text Box 26"/>
          <p:cNvSpPr txBox="1">
            <a:spLocks noChangeArrowheads="1"/>
          </p:cNvSpPr>
          <p:nvPr/>
        </p:nvSpPr>
        <p:spPr bwMode="auto">
          <a:xfrm rot="-2353507">
            <a:off x="3098800" y="1387475"/>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t>Margin</a:t>
            </a:r>
          </a:p>
        </p:txBody>
      </p:sp>
      <p:sp>
        <p:nvSpPr>
          <p:cNvPr id="348187" name="Text Box 27"/>
          <p:cNvSpPr txBox="1">
            <a:spLocks noChangeArrowheads="1"/>
          </p:cNvSpPr>
          <p:nvPr/>
        </p:nvSpPr>
        <p:spPr bwMode="auto">
          <a:xfrm rot="2353321">
            <a:off x="5667375" y="1368425"/>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t>Margin</a:t>
            </a:r>
          </a:p>
        </p:txBody>
      </p:sp>
      <p:sp>
        <p:nvSpPr>
          <p:cNvPr id="348188" name="Text Box 28"/>
          <p:cNvSpPr txBox="1">
            <a:spLocks noChangeArrowheads="1"/>
          </p:cNvSpPr>
          <p:nvPr/>
        </p:nvSpPr>
        <p:spPr bwMode="auto">
          <a:xfrm>
            <a:off x="4991100" y="6065838"/>
            <a:ext cx="286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latin typeface="Verdana" panose="020B0604030504040204" pitchFamily="34" charset="0"/>
              </a:rPr>
              <a:t>Primary Activities</a:t>
            </a:r>
          </a:p>
        </p:txBody>
      </p:sp>
      <p:sp>
        <p:nvSpPr>
          <p:cNvPr id="348189" name="Text Box 29"/>
          <p:cNvSpPr txBox="1">
            <a:spLocks noChangeArrowheads="1"/>
          </p:cNvSpPr>
          <p:nvPr/>
        </p:nvSpPr>
        <p:spPr bwMode="auto">
          <a:xfrm rot="-5400000">
            <a:off x="98425" y="3948113"/>
            <a:ext cx="289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latin typeface="Verdana" panose="020B0604030504040204" pitchFamily="34" charset="0"/>
              </a:rPr>
              <a:t>Support Activities</a:t>
            </a:r>
          </a:p>
        </p:txBody>
      </p:sp>
      <p:sp>
        <p:nvSpPr>
          <p:cNvPr id="348190" name="AutoShape 30"/>
          <p:cNvSpPr>
            <a:spLocks/>
          </p:cNvSpPr>
          <p:nvPr/>
        </p:nvSpPr>
        <p:spPr bwMode="auto">
          <a:xfrm flipH="1">
            <a:off x="1776413" y="3074988"/>
            <a:ext cx="338137" cy="2722562"/>
          </a:xfrm>
          <a:prstGeom prst="rightBrace">
            <a:avLst>
              <a:gd name="adj1" fmla="val 67097"/>
              <a:gd name="adj2" fmla="val 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91" name="AutoShape 31"/>
          <p:cNvSpPr>
            <a:spLocks/>
          </p:cNvSpPr>
          <p:nvPr/>
        </p:nvSpPr>
        <p:spPr bwMode="auto">
          <a:xfrm rot="16200000" flipH="1">
            <a:off x="6202363" y="4670425"/>
            <a:ext cx="338137" cy="2722563"/>
          </a:xfrm>
          <a:prstGeom prst="rightBrace">
            <a:avLst>
              <a:gd name="adj1" fmla="val 67097"/>
              <a:gd name="adj2" fmla="val 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92" name="Text Box 32"/>
          <p:cNvSpPr txBox="1">
            <a:spLocks noChangeArrowheads="1"/>
          </p:cNvSpPr>
          <p:nvPr/>
        </p:nvSpPr>
        <p:spPr bwMode="auto">
          <a:xfrm>
            <a:off x="187325" y="227013"/>
            <a:ext cx="28876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3200" b="1">
                <a:solidFill>
                  <a:schemeClr val="tx2"/>
                </a:solidFill>
                <a:effectLst>
                  <a:outerShdw blurRad="38100" dist="38100" dir="2700000" algn="tl">
                    <a:srgbClr val="C0C0C0"/>
                  </a:outerShdw>
                </a:effectLst>
                <a:latin typeface="Verdana" panose="020B0604030504040204" pitchFamily="34" charset="0"/>
              </a:rPr>
              <a:t>The Basic</a:t>
            </a:r>
          </a:p>
          <a:p>
            <a:pPr eaLnBrk="0" hangingPunct="0"/>
            <a:r>
              <a:rPr lang="en-US" altLang="en-US" sz="3200" b="1">
                <a:solidFill>
                  <a:schemeClr val="tx2"/>
                </a:solidFill>
                <a:effectLst>
                  <a:outerShdw blurRad="38100" dist="38100" dir="2700000" algn="tl">
                    <a:srgbClr val="C0C0C0"/>
                  </a:outerShdw>
                </a:effectLst>
                <a:latin typeface="Verdana" panose="020B0604030504040204" pitchFamily="34" charset="0"/>
              </a:rPr>
              <a:t>Value Chain</a:t>
            </a:r>
          </a:p>
        </p:txBody>
      </p:sp>
    </p:spTree>
    <p:extLst>
      <p:ext uri="{BB962C8B-B14F-4D97-AF65-F5344CB8AC3E}">
        <p14:creationId xmlns:p14="http://schemas.microsoft.com/office/powerpoint/2010/main" val="174586056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2"/>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348163"/>
                                        </p:tgtEl>
                                        <p:attrNameLst>
                                          <p:attrName>style.visibility</p:attrName>
                                        </p:attrNameLst>
                                      </p:cBhvr>
                                      <p:to>
                                        <p:strVal val="visible"/>
                                      </p:to>
                                    </p:set>
                                    <p:animEffect transition="in" filter="wipe(down)">
                                      <p:cBhvr>
                                        <p:cTn id="10" dur="1000"/>
                                        <p:tgtEl>
                                          <p:spTgt spid="3481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8188"/>
                                        </p:tgtEl>
                                        <p:attrNameLst>
                                          <p:attrName>style.visibility</p:attrName>
                                        </p:attrNameLst>
                                      </p:cBhvr>
                                      <p:to>
                                        <p:strVal val="visible"/>
                                      </p:to>
                                    </p:set>
                                    <p:animEffect transition="in" filter="dissolve">
                                      <p:cBhvr>
                                        <p:cTn id="15" dur="500"/>
                                        <p:tgtEl>
                                          <p:spTgt spid="348188"/>
                                        </p:tgtEl>
                                      </p:cBhvr>
                                    </p:animEffect>
                                  </p:childTnLst>
                                </p:cTn>
                              </p:par>
                            </p:childTnLst>
                          </p:cTn>
                        </p:par>
                        <p:par>
                          <p:cTn id="16" fill="hold" nodeType="afterGroup">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348191"/>
                                        </p:tgtEl>
                                        <p:attrNameLst>
                                          <p:attrName>style.visibility</p:attrName>
                                        </p:attrNameLst>
                                      </p:cBhvr>
                                      <p:to>
                                        <p:strVal val="visible"/>
                                      </p:to>
                                    </p:set>
                                    <p:animEffect transition="in" filter="barn(outVertical)">
                                      <p:cBhvr>
                                        <p:cTn id="19" dur="500"/>
                                        <p:tgtEl>
                                          <p:spTgt spid="348191"/>
                                        </p:tgtEl>
                                      </p:cBhvr>
                                    </p:animEffect>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48181"/>
                                        </p:tgtEl>
                                        <p:attrNameLst>
                                          <p:attrName>style.visibility</p:attrName>
                                        </p:attrNameLst>
                                      </p:cBhvr>
                                      <p:to>
                                        <p:strVal val="visible"/>
                                      </p:to>
                                    </p:set>
                                    <p:animEffect transition="in" filter="wipe(left)">
                                      <p:cBhvr>
                                        <p:cTn id="23" dur="500"/>
                                        <p:tgtEl>
                                          <p:spTgt spid="348181"/>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48180"/>
                                        </p:tgtEl>
                                        <p:attrNameLst>
                                          <p:attrName>style.visibility</p:attrName>
                                        </p:attrNameLst>
                                      </p:cBhvr>
                                      <p:to>
                                        <p:strVal val="visible"/>
                                      </p:to>
                                    </p:set>
                                    <p:animEffect transition="in" filter="wipe(left)">
                                      <p:cBhvr>
                                        <p:cTn id="27" dur="500"/>
                                        <p:tgtEl>
                                          <p:spTgt spid="348180"/>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48179"/>
                                        </p:tgtEl>
                                        <p:attrNameLst>
                                          <p:attrName>style.visibility</p:attrName>
                                        </p:attrNameLst>
                                      </p:cBhvr>
                                      <p:to>
                                        <p:strVal val="visible"/>
                                      </p:to>
                                    </p:set>
                                    <p:animEffect transition="in" filter="wipe(left)">
                                      <p:cBhvr>
                                        <p:cTn id="31" dur="500"/>
                                        <p:tgtEl>
                                          <p:spTgt spid="348179"/>
                                        </p:tgtEl>
                                      </p:cBhvr>
                                    </p:animEffect>
                                  </p:childTnLst>
                                </p:cTn>
                              </p:par>
                            </p:childTnLst>
                          </p:cTn>
                        </p:par>
                        <p:par>
                          <p:cTn id="32" fill="hold" nodeType="afterGroup">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8178"/>
                                        </p:tgtEl>
                                        <p:attrNameLst>
                                          <p:attrName>style.visibility</p:attrName>
                                        </p:attrNameLst>
                                      </p:cBhvr>
                                      <p:to>
                                        <p:strVal val="visible"/>
                                      </p:to>
                                    </p:set>
                                    <p:animEffect transition="in" filter="wipe(left)">
                                      <p:cBhvr>
                                        <p:cTn id="35" dur="500"/>
                                        <p:tgtEl>
                                          <p:spTgt spid="348178"/>
                                        </p:tgtEl>
                                      </p:cBhvr>
                                    </p:animEffect>
                                  </p:childTnLst>
                                </p:cTn>
                              </p:par>
                            </p:childTnLst>
                          </p:cTn>
                        </p:par>
                        <p:par>
                          <p:cTn id="36" fill="hold" nodeType="afterGroup">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48177"/>
                                        </p:tgtEl>
                                        <p:attrNameLst>
                                          <p:attrName>style.visibility</p:attrName>
                                        </p:attrNameLst>
                                      </p:cBhvr>
                                      <p:to>
                                        <p:strVal val="visible"/>
                                      </p:to>
                                    </p:set>
                                    <p:animEffect transition="in" filter="wipe(left)">
                                      <p:cBhvr>
                                        <p:cTn id="39" dur="500"/>
                                        <p:tgtEl>
                                          <p:spTgt spid="34817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348190"/>
                                        </p:tgtEl>
                                        <p:attrNameLst>
                                          <p:attrName>style.visibility</p:attrName>
                                        </p:attrNameLst>
                                      </p:cBhvr>
                                      <p:to>
                                        <p:strVal val="visible"/>
                                      </p:to>
                                    </p:set>
                                    <p:animEffect transition="in" filter="barn(outHorizontal)">
                                      <p:cBhvr>
                                        <p:cTn id="44" dur="500"/>
                                        <p:tgtEl>
                                          <p:spTgt spid="348190"/>
                                        </p:tgtEl>
                                      </p:cBhvr>
                                    </p:animEffect>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348189"/>
                                        </p:tgtEl>
                                        <p:attrNameLst>
                                          <p:attrName>style.visibility</p:attrName>
                                        </p:attrNameLst>
                                      </p:cBhvr>
                                      <p:to>
                                        <p:strVal val="visible"/>
                                      </p:to>
                                    </p:set>
                                    <p:animEffect transition="in" filter="dissolve">
                                      <p:cBhvr>
                                        <p:cTn id="48" dur="500"/>
                                        <p:tgtEl>
                                          <p:spTgt spid="34818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48182"/>
                                        </p:tgtEl>
                                        <p:attrNameLst>
                                          <p:attrName>style.visibility</p:attrName>
                                        </p:attrNameLst>
                                      </p:cBhvr>
                                      <p:to>
                                        <p:strVal val="visible"/>
                                      </p:to>
                                    </p:set>
                                    <p:animEffect transition="in" filter="wipe(down)">
                                      <p:cBhvr>
                                        <p:cTn id="53" dur="500"/>
                                        <p:tgtEl>
                                          <p:spTgt spid="348182"/>
                                        </p:tgtEl>
                                      </p:cBhvr>
                                    </p:animEffect>
                                  </p:childTnLst>
                                </p:cTn>
                              </p:par>
                            </p:childTnLst>
                          </p:cTn>
                        </p:par>
                        <p:par>
                          <p:cTn id="54" fill="hold" nodeType="afterGroup">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348183"/>
                                        </p:tgtEl>
                                        <p:attrNameLst>
                                          <p:attrName>style.visibility</p:attrName>
                                        </p:attrNameLst>
                                      </p:cBhvr>
                                      <p:to>
                                        <p:strVal val="visible"/>
                                      </p:to>
                                    </p:set>
                                    <p:animEffect transition="in" filter="wipe(down)">
                                      <p:cBhvr>
                                        <p:cTn id="57" dur="500"/>
                                        <p:tgtEl>
                                          <p:spTgt spid="348183"/>
                                        </p:tgtEl>
                                      </p:cBhvr>
                                    </p:animEffect>
                                  </p:childTnLst>
                                </p:cTn>
                              </p:par>
                            </p:childTnLst>
                          </p:cTn>
                        </p:par>
                        <p:par>
                          <p:cTn id="58" fill="hold" nodeType="afterGroup">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348184"/>
                                        </p:tgtEl>
                                        <p:attrNameLst>
                                          <p:attrName>style.visibility</p:attrName>
                                        </p:attrNameLst>
                                      </p:cBhvr>
                                      <p:to>
                                        <p:strVal val="visible"/>
                                      </p:to>
                                    </p:set>
                                    <p:animEffect transition="in" filter="wipe(down)">
                                      <p:cBhvr>
                                        <p:cTn id="61" dur="500"/>
                                        <p:tgtEl>
                                          <p:spTgt spid="348184"/>
                                        </p:tgtEl>
                                      </p:cBhvr>
                                    </p:animEffect>
                                  </p:childTnLst>
                                </p:cTn>
                              </p:par>
                            </p:childTnLst>
                          </p:cTn>
                        </p:par>
                        <p:par>
                          <p:cTn id="62" fill="hold" nodeType="afterGroup">
                            <p:stCondLst>
                              <p:cond delay="1500"/>
                            </p:stCondLst>
                            <p:childTnLst>
                              <p:par>
                                <p:cTn id="63" presetID="22" presetClass="entr" presetSubtype="4" fill="hold" grpId="0" nodeType="afterEffect">
                                  <p:stCondLst>
                                    <p:cond delay="0"/>
                                  </p:stCondLst>
                                  <p:childTnLst>
                                    <p:set>
                                      <p:cBhvr>
                                        <p:cTn id="64" dur="1" fill="hold">
                                          <p:stCondLst>
                                            <p:cond delay="0"/>
                                          </p:stCondLst>
                                        </p:cTn>
                                        <p:tgtEl>
                                          <p:spTgt spid="348185"/>
                                        </p:tgtEl>
                                        <p:attrNameLst>
                                          <p:attrName>style.visibility</p:attrName>
                                        </p:attrNameLst>
                                      </p:cBhvr>
                                      <p:to>
                                        <p:strVal val="visible"/>
                                      </p:to>
                                    </p:set>
                                    <p:animEffect transition="in" filter="wipe(down)">
                                      <p:cBhvr>
                                        <p:cTn id="65" dur="500"/>
                                        <p:tgtEl>
                                          <p:spTgt spid="34818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48186"/>
                                        </p:tgtEl>
                                        <p:attrNameLst>
                                          <p:attrName>style.visibility</p:attrName>
                                        </p:attrNameLst>
                                      </p:cBhvr>
                                      <p:to>
                                        <p:strVal val="visible"/>
                                      </p:to>
                                    </p:set>
                                    <p:animEffect transition="in" filter="dissolve">
                                      <p:cBhvr>
                                        <p:cTn id="70" dur="500"/>
                                        <p:tgtEl>
                                          <p:spTgt spid="348186"/>
                                        </p:tgtEl>
                                      </p:cBhvr>
                                    </p:animEffect>
                                  </p:childTnLst>
                                </p:cTn>
                              </p:par>
                            </p:childTnLst>
                          </p:cTn>
                        </p:par>
                        <p:par>
                          <p:cTn id="71" fill="hold" nodeType="afterGroup">
                            <p:stCondLst>
                              <p:cond delay="500"/>
                            </p:stCondLst>
                            <p:childTnLst>
                              <p:par>
                                <p:cTn id="72" presetID="9" presetClass="entr" presetSubtype="0" fill="hold" grpId="0" nodeType="afterEffect">
                                  <p:stCondLst>
                                    <p:cond delay="0"/>
                                  </p:stCondLst>
                                  <p:childTnLst>
                                    <p:set>
                                      <p:cBhvr>
                                        <p:cTn id="73" dur="1" fill="hold">
                                          <p:stCondLst>
                                            <p:cond delay="0"/>
                                          </p:stCondLst>
                                        </p:cTn>
                                        <p:tgtEl>
                                          <p:spTgt spid="348187"/>
                                        </p:tgtEl>
                                        <p:attrNameLst>
                                          <p:attrName>style.visibility</p:attrName>
                                        </p:attrNameLst>
                                      </p:cBhvr>
                                      <p:to>
                                        <p:strVal val="visible"/>
                                      </p:to>
                                    </p:set>
                                    <p:animEffect transition="in" filter="dissolve">
                                      <p:cBhvr>
                                        <p:cTn id="74" dur="500"/>
                                        <p:tgtEl>
                                          <p:spTgt spid="34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7" grpId="0" autoUpdateAnimBg="0"/>
      <p:bldP spid="348178" grpId="0" autoUpdateAnimBg="0"/>
      <p:bldP spid="348179" grpId="0" autoUpdateAnimBg="0"/>
      <p:bldP spid="348180" grpId="0" autoUpdateAnimBg="0"/>
      <p:bldP spid="348181" grpId="0" autoUpdateAnimBg="0"/>
      <p:bldP spid="348182" grpId="0" autoUpdateAnimBg="0"/>
      <p:bldP spid="348183" grpId="0" autoUpdateAnimBg="0"/>
      <p:bldP spid="348184" grpId="0" autoUpdateAnimBg="0"/>
      <p:bldP spid="348185" grpId="0" autoUpdateAnimBg="0"/>
      <p:bldP spid="348186" grpId="0" autoUpdateAnimBg="0"/>
      <p:bldP spid="348187" grpId="0" autoUpdateAnimBg="0"/>
      <p:bldP spid="348188" grpId="0" autoUpdateAnimBg="0"/>
      <p:bldP spid="348189" grpId="0" autoUpdateAnimBg="0"/>
      <p:bldP spid="348190" grpId="0" animBg="1"/>
      <p:bldP spid="348191" grpId="0" animBg="1"/>
      <p:bldP spid="34819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6290" name="Group 2"/>
          <p:cNvGrpSpPr>
            <a:grpSpLocks/>
          </p:cNvGrpSpPr>
          <p:nvPr/>
        </p:nvGrpSpPr>
        <p:grpSpPr bwMode="auto">
          <a:xfrm>
            <a:off x="195262" y="2895600"/>
            <a:ext cx="1862137" cy="1206500"/>
            <a:chOff x="167" y="820"/>
            <a:chExt cx="1173" cy="760"/>
          </a:xfrm>
        </p:grpSpPr>
        <p:sp>
          <p:nvSpPr>
            <p:cNvPr id="396291" name="AutoShape 3"/>
            <p:cNvSpPr>
              <a:spLocks noChangeArrowheads="1"/>
            </p:cNvSpPr>
            <p:nvPr/>
          </p:nvSpPr>
          <p:spPr bwMode="auto">
            <a:xfrm>
              <a:off x="292"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2" name="AutoShape 4"/>
            <p:cNvSpPr>
              <a:spLocks noChangeArrowheads="1"/>
            </p:cNvSpPr>
            <p:nvPr/>
          </p:nvSpPr>
          <p:spPr bwMode="auto">
            <a:xfrm>
              <a:off x="18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3" name="Line 5"/>
            <p:cNvSpPr>
              <a:spLocks noChangeShapeType="1"/>
            </p:cNvSpPr>
            <p:nvPr/>
          </p:nvSpPr>
          <p:spPr bwMode="auto">
            <a:xfrm flipH="1">
              <a:off x="167"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4" name="Line 6"/>
            <p:cNvSpPr>
              <a:spLocks noChangeShapeType="1"/>
            </p:cNvSpPr>
            <p:nvPr/>
          </p:nvSpPr>
          <p:spPr bwMode="auto">
            <a:xfrm>
              <a:off x="384"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5" name="Line 7"/>
            <p:cNvSpPr>
              <a:spLocks noChangeShapeType="1"/>
            </p:cNvSpPr>
            <p:nvPr/>
          </p:nvSpPr>
          <p:spPr bwMode="auto">
            <a:xfrm>
              <a:off x="57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6" name="Line 8"/>
            <p:cNvSpPr>
              <a:spLocks noChangeShapeType="1"/>
            </p:cNvSpPr>
            <p:nvPr/>
          </p:nvSpPr>
          <p:spPr bwMode="auto">
            <a:xfrm>
              <a:off x="76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7" name="Line 9"/>
            <p:cNvSpPr>
              <a:spLocks noChangeShapeType="1"/>
            </p:cNvSpPr>
            <p:nvPr/>
          </p:nvSpPr>
          <p:spPr bwMode="auto">
            <a:xfrm>
              <a:off x="960"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8" name="Line 10"/>
            <p:cNvSpPr>
              <a:spLocks noChangeShapeType="1"/>
            </p:cNvSpPr>
            <p:nvPr/>
          </p:nvSpPr>
          <p:spPr bwMode="auto">
            <a:xfrm>
              <a:off x="199"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9" name="Line 11"/>
            <p:cNvSpPr>
              <a:spLocks noChangeShapeType="1"/>
            </p:cNvSpPr>
            <p:nvPr/>
          </p:nvSpPr>
          <p:spPr bwMode="auto">
            <a:xfrm>
              <a:off x="199"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0" name="Line 12"/>
            <p:cNvSpPr>
              <a:spLocks noChangeShapeType="1"/>
            </p:cNvSpPr>
            <p:nvPr/>
          </p:nvSpPr>
          <p:spPr bwMode="auto">
            <a:xfrm>
              <a:off x="199"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01" name="Group 13"/>
          <p:cNvGrpSpPr>
            <a:grpSpLocks/>
          </p:cNvGrpSpPr>
          <p:nvPr/>
        </p:nvGrpSpPr>
        <p:grpSpPr bwMode="auto">
          <a:xfrm>
            <a:off x="2465293" y="2876551"/>
            <a:ext cx="1862137" cy="1206500"/>
            <a:chOff x="1559" y="820"/>
            <a:chExt cx="1173" cy="760"/>
          </a:xfrm>
        </p:grpSpPr>
        <p:sp>
          <p:nvSpPr>
            <p:cNvPr id="396302" name="AutoShape 14"/>
            <p:cNvSpPr>
              <a:spLocks noChangeArrowheads="1"/>
            </p:cNvSpPr>
            <p:nvPr/>
          </p:nvSpPr>
          <p:spPr bwMode="auto">
            <a:xfrm>
              <a:off x="1684" y="820"/>
              <a:ext cx="1048" cy="760"/>
            </a:xfrm>
            <a:prstGeom prst="homePlate">
              <a:avLst>
                <a:gd name="adj" fmla="val 45965"/>
              </a:avLst>
            </a:prstGeom>
            <a:solidFill>
              <a:schemeClr val="accent1"/>
            </a:solidFill>
            <a:ln w="12700">
              <a:solidFill>
                <a:srgbClr val="FFE1F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3" name="AutoShape 15"/>
            <p:cNvSpPr>
              <a:spLocks noChangeArrowheads="1"/>
            </p:cNvSpPr>
            <p:nvPr/>
          </p:nvSpPr>
          <p:spPr bwMode="auto">
            <a:xfrm>
              <a:off x="1576" y="820"/>
              <a:ext cx="1048" cy="760"/>
            </a:xfrm>
            <a:prstGeom prst="homePlate">
              <a:avLst>
                <a:gd name="adj" fmla="val 45965"/>
              </a:avLst>
            </a:prstGeom>
            <a:solidFill>
              <a:schemeClr val="accent1"/>
            </a:solidFill>
            <a:ln w="12700">
              <a:solidFill>
                <a:srgbClr val="FFE1F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4" name="Line 16"/>
            <p:cNvSpPr>
              <a:spLocks noChangeShapeType="1"/>
            </p:cNvSpPr>
            <p:nvPr/>
          </p:nvSpPr>
          <p:spPr bwMode="auto">
            <a:xfrm flipH="1">
              <a:off x="1559" y="1200"/>
              <a:ext cx="1085"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5" name="Line 17"/>
            <p:cNvSpPr>
              <a:spLocks noChangeShapeType="1"/>
            </p:cNvSpPr>
            <p:nvPr/>
          </p:nvSpPr>
          <p:spPr bwMode="auto">
            <a:xfrm>
              <a:off x="1776"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6" name="Line 18"/>
            <p:cNvSpPr>
              <a:spLocks noChangeShapeType="1"/>
            </p:cNvSpPr>
            <p:nvPr/>
          </p:nvSpPr>
          <p:spPr bwMode="auto">
            <a:xfrm>
              <a:off x="1968"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7" name="Line 19"/>
            <p:cNvSpPr>
              <a:spLocks noChangeShapeType="1"/>
            </p:cNvSpPr>
            <p:nvPr/>
          </p:nvSpPr>
          <p:spPr bwMode="auto">
            <a:xfrm>
              <a:off x="2160"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8" name="Line 20"/>
            <p:cNvSpPr>
              <a:spLocks noChangeShapeType="1"/>
            </p:cNvSpPr>
            <p:nvPr/>
          </p:nvSpPr>
          <p:spPr bwMode="auto">
            <a:xfrm>
              <a:off x="2352" y="1219"/>
              <a:ext cx="0" cy="25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9" name="Line 21"/>
            <p:cNvSpPr>
              <a:spLocks noChangeShapeType="1"/>
            </p:cNvSpPr>
            <p:nvPr/>
          </p:nvSpPr>
          <p:spPr bwMode="auto">
            <a:xfrm>
              <a:off x="1591" y="1008"/>
              <a:ext cx="853"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0" name="Line 22"/>
            <p:cNvSpPr>
              <a:spLocks noChangeShapeType="1"/>
            </p:cNvSpPr>
            <p:nvPr/>
          </p:nvSpPr>
          <p:spPr bwMode="auto">
            <a:xfrm>
              <a:off x="1591" y="906"/>
              <a:ext cx="757"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1" name="Line 23"/>
            <p:cNvSpPr>
              <a:spLocks noChangeShapeType="1"/>
            </p:cNvSpPr>
            <p:nvPr/>
          </p:nvSpPr>
          <p:spPr bwMode="auto">
            <a:xfrm>
              <a:off x="1591" y="1098"/>
              <a:ext cx="925"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12" name="Group 24"/>
          <p:cNvGrpSpPr>
            <a:grpSpLocks/>
          </p:cNvGrpSpPr>
          <p:nvPr/>
        </p:nvGrpSpPr>
        <p:grpSpPr bwMode="auto">
          <a:xfrm>
            <a:off x="4818062" y="2841900"/>
            <a:ext cx="1862137" cy="1206500"/>
            <a:chOff x="2999" y="820"/>
            <a:chExt cx="1173" cy="760"/>
          </a:xfrm>
        </p:grpSpPr>
        <p:sp>
          <p:nvSpPr>
            <p:cNvPr id="396313" name="AutoShape 25"/>
            <p:cNvSpPr>
              <a:spLocks noChangeArrowheads="1"/>
            </p:cNvSpPr>
            <p:nvPr/>
          </p:nvSpPr>
          <p:spPr bwMode="auto">
            <a:xfrm>
              <a:off x="312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4" name="AutoShape 26"/>
            <p:cNvSpPr>
              <a:spLocks noChangeArrowheads="1"/>
            </p:cNvSpPr>
            <p:nvPr/>
          </p:nvSpPr>
          <p:spPr bwMode="auto">
            <a:xfrm>
              <a:off x="3016"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5" name="Line 27"/>
            <p:cNvSpPr>
              <a:spLocks noChangeShapeType="1"/>
            </p:cNvSpPr>
            <p:nvPr/>
          </p:nvSpPr>
          <p:spPr bwMode="auto">
            <a:xfrm flipH="1">
              <a:off x="2999"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6" name="Line 28"/>
            <p:cNvSpPr>
              <a:spLocks noChangeShapeType="1"/>
            </p:cNvSpPr>
            <p:nvPr/>
          </p:nvSpPr>
          <p:spPr bwMode="auto">
            <a:xfrm>
              <a:off x="321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7" name="Line 29"/>
            <p:cNvSpPr>
              <a:spLocks noChangeShapeType="1"/>
            </p:cNvSpPr>
            <p:nvPr/>
          </p:nvSpPr>
          <p:spPr bwMode="auto">
            <a:xfrm>
              <a:off x="340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8" name="Line 30"/>
            <p:cNvSpPr>
              <a:spLocks noChangeShapeType="1"/>
            </p:cNvSpPr>
            <p:nvPr/>
          </p:nvSpPr>
          <p:spPr bwMode="auto">
            <a:xfrm>
              <a:off x="3600"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9" name="Line 31"/>
            <p:cNvSpPr>
              <a:spLocks noChangeShapeType="1"/>
            </p:cNvSpPr>
            <p:nvPr/>
          </p:nvSpPr>
          <p:spPr bwMode="auto">
            <a:xfrm>
              <a:off x="3792"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0" name="Line 32"/>
            <p:cNvSpPr>
              <a:spLocks noChangeShapeType="1"/>
            </p:cNvSpPr>
            <p:nvPr/>
          </p:nvSpPr>
          <p:spPr bwMode="auto">
            <a:xfrm>
              <a:off x="3031"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1" name="Line 33"/>
            <p:cNvSpPr>
              <a:spLocks noChangeShapeType="1"/>
            </p:cNvSpPr>
            <p:nvPr/>
          </p:nvSpPr>
          <p:spPr bwMode="auto">
            <a:xfrm>
              <a:off x="3031"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2" name="Line 34"/>
            <p:cNvSpPr>
              <a:spLocks noChangeShapeType="1"/>
            </p:cNvSpPr>
            <p:nvPr/>
          </p:nvSpPr>
          <p:spPr bwMode="auto">
            <a:xfrm>
              <a:off x="3031"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23" name="Group 35"/>
          <p:cNvGrpSpPr>
            <a:grpSpLocks/>
          </p:cNvGrpSpPr>
          <p:nvPr/>
        </p:nvGrpSpPr>
        <p:grpSpPr bwMode="auto">
          <a:xfrm>
            <a:off x="7229568" y="2872063"/>
            <a:ext cx="1862137" cy="1206500"/>
            <a:chOff x="4439" y="820"/>
            <a:chExt cx="1173" cy="760"/>
          </a:xfrm>
        </p:grpSpPr>
        <p:sp>
          <p:nvSpPr>
            <p:cNvPr id="396324" name="AutoShape 36"/>
            <p:cNvSpPr>
              <a:spLocks noChangeArrowheads="1"/>
            </p:cNvSpPr>
            <p:nvPr/>
          </p:nvSpPr>
          <p:spPr bwMode="auto">
            <a:xfrm>
              <a:off x="456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5" name="AutoShape 37"/>
            <p:cNvSpPr>
              <a:spLocks noChangeArrowheads="1"/>
            </p:cNvSpPr>
            <p:nvPr/>
          </p:nvSpPr>
          <p:spPr bwMode="auto">
            <a:xfrm>
              <a:off x="4456"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6" name="Line 38"/>
            <p:cNvSpPr>
              <a:spLocks noChangeShapeType="1"/>
            </p:cNvSpPr>
            <p:nvPr/>
          </p:nvSpPr>
          <p:spPr bwMode="auto">
            <a:xfrm flipH="1">
              <a:off x="4439"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7" name="Line 39"/>
            <p:cNvSpPr>
              <a:spLocks noChangeShapeType="1"/>
            </p:cNvSpPr>
            <p:nvPr/>
          </p:nvSpPr>
          <p:spPr bwMode="auto">
            <a:xfrm>
              <a:off x="465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8" name="Line 40"/>
            <p:cNvSpPr>
              <a:spLocks noChangeShapeType="1"/>
            </p:cNvSpPr>
            <p:nvPr/>
          </p:nvSpPr>
          <p:spPr bwMode="auto">
            <a:xfrm>
              <a:off x="484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9" name="Line 41"/>
            <p:cNvSpPr>
              <a:spLocks noChangeShapeType="1"/>
            </p:cNvSpPr>
            <p:nvPr/>
          </p:nvSpPr>
          <p:spPr bwMode="auto">
            <a:xfrm>
              <a:off x="5040"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0" name="Line 42"/>
            <p:cNvSpPr>
              <a:spLocks noChangeShapeType="1"/>
            </p:cNvSpPr>
            <p:nvPr/>
          </p:nvSpPr>
          <p:spPr bwMode="auto">
            <a:xfrm>
              <a:off x="5232"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1" name="Line 43"/>
            <p:cNvSpPr>
              <a:spLocks noChangeShapeType="1"/>
            </p:cNvSpPr>
            <p:nvPr/>
          </p:nvSpPr>
          <p:spPr bwMode="auto">
            <a:xfrm>
              <a:off x="4471"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2" name="Line 44"/>
            <p:cNvSpPr>
              <a:spLocks noChangeShapeType="1"/>
            </p:cNvSpPr>
            <p:nvPr/>
          </p:nvSpPr>
          <p:spPr bwMode="auto">
            <a:xfrm>
              <a:off x="4471"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3" name="Line 45"/>
            <p:cNvSpPr>
              <a:spLocks noChangeShapeType="1"/>
            </p:cNvSpPr>
            <p:nvPr/>
          </p:nvSpPr>
          <p:spPr bwMode="auto">
            <a:xfrm>
              <a:off x="4471"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6334" name="Rectangle 46"/>
          <p:cNvSpPr>
            <a:spLocks noChangeArrowheads="1"/>
          </p:cNvSpPr>
          <p:nvPr/>
        </p:nvSpPr>
        <p:spPr bwMode="auto">
          <a:xfrm>
            <a:off x="268805" y="833748"/>
            <a:ext cx="8566150" cy="51593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eaLnBrk="0" hangingPunct="0"/>
            <a:r>
              <a:rPr lang="en-US" altLang="en-US" sz="2400" b="1" dirty="0">
                <a:latin typeface="Verdana" panose="020B0604030504040204" pitchFamily="34" charset="0"/>
              </a:rPr>
              <a:t>Value Chains are part of a</a:t>
            </a:r>
            <a:r>
              <a:rPr lang="en-US" altLang="en-US" sz="2400" b="1" i="1" dirty="0">
                <a:latin typeface="Verdana" panose="020B0604030504040204" pitchFamily="34" charset="0"/>
              </a:rPr>
              <a:t> </a:t>
            </a:r>
            <a:r>
              <a:rPr lang="en-US" altLang="en-US" sz="2800" b="1" i="1" dirty="0">
                <a:solidFill>
                  <a:schemeClr val="tx2"/>
                </a:solidFill>
                <a:latin typeface="Verdana" panose="020B0604030504040204" pitchFamily="34" charset="0"/>
              </a:rPr>
              <a:t>Total Value System</a:t>
            </a:r>
          </a:p>
        </p:txBody>
      </p:sp>
      <p:sp>
        <p:nvSpPr>
          <p:cNvPr id="396335" name="Rectangle 47"/>
          <p:cNvSpPr>
            <a:spLocks noChangeArrowheads="1"/>
          </p:cNvSpPr>
          <p:nvPr/>
        </p:nvSpPr>
        <p:spPr bwMode="auto">
          <a:xfrm>
            <a:off x="58737" y="2143126"/>
            <a:ext cx="22526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a:effectLst>
                  <a:outerShdw blurRad="38100" dist="38100" dir="2700000" algn="tl">
                    <a:srgbClr val="C0C0C0"/>
                  </a:outerShdw>
                </a:effectLst>
                <a:latin typeface="Verdana" panose="020B0604030504040204" pitchFamily="34" charset="0"/>
              </a:rPr>
              <a:t>Supplier Value Chain</a:t>
            </a:r>
          </a:p>
        </p:txBody>
      </p:sp>
      <p:sp>
        <p:nvSpPr>
          <p:cNvPr id="396336" name="Rectangle 48"/>
          <p:cNvSpPr>
            <a:spLocks noChangeArrowheads="1"/>
          </p:cNvSpPr>
          <p:nvPr/>
        </p:nvSpPr>
        <p:spPr bwMode="auto">
          <a:xfrm>
            <a:off x="2449417" y="2108202"/>
            <a:ext cx="18780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D9319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Firm Value Chain</a:t>
            </a:r>
          </a:p>
        </p:txBody>
      </p:sp>
      <p:sp>
        <p:nvSpPr>
          <p:cNvPr id="396337" name="Rectangle 49"/>
          <p:cNvSpPr>
            <a:spLocks noChangeArrowheads="1"/>
          </p:cNvSpPr>
          <p:nvPr/>
        </p:nvSpPr>
        <p:spPr bwMode="auto">
          <a:xfrm>
            <a:off x="4487861" y="2111353"/>
            <a:ext cx="223043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Channel Value Chain</a:t>
            </a:r>
          </a:p>
        </p:txBody>
      </p:sp>
      <p:sp>
        <p:nvSpPr>
          <p:cNvPr id="396338" name="Rectangle 50"/>
          <p:cNvSpPr>
            <a:spLocks noChangeArrowheads="1"/>
          </p:cNvSpPr>
          <p:nvPr/>
        </p:nvSpPr>
        <p:spPr bwMode="auto">
          <a:xfrm>
            <a:off x="7010492" y="2118001"/>
            <a:ext cx="20081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Buyer Value Chain</a:t>
            </a:r>
          </a:p>
        </p:txBody>
      </p:sp>
    </p:spTree>
    <p:extLst>
      <p:ext uri="{BB962C8B-B14F-4D97-AF65-F5344CB8AC3E}">
        <p14:creationId xmlns:p14="http://schemas.microsoft.com/office/powerpoint/2010/main" val="304737373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6301"/>
                                        </p:tgtEl>
                                        <p:attrNameLst>
                                          <p:attrName>style.visibility</p:attrName>
                                        </p:attrNameLst>
                                      </p:cBhvr>
                                      <p:to>
                                        <p:strVal val="visible"/>
                                      </p:to>
                                    </p:set>
                                    <p:animEffect transition="in" filter="box(out)">
                                      <p:cBhvr>
                                        <p:cTn id="7" dur="500"/>
                                        <p:tgtEl>
                                          <p:spTgt spid="39630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6336"/>
                                        </p:tgtEl>
                                        <p:attrNameLst>
                                          <p:attrName>style.visibility</p:attrName>
                                        </p:attrNameLst>
                                      </p:cBhvr>
                                      <p:to>
                                        <p:strVal val="visible"/>
                                      </p:to>
                                    </p:set>
                                    <p:animEffect transition="in" filter="wipe(left)">
                                      <p:cBhvr>
                                        <p:cTn id="11" dur="500"/>
                                        <p:tgtEl>
                                          <p:spTgt spid="3963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396290"/>
                                        </p:tgtEl>
                                        <p:attrNameLst>
                                          <p:attrName>style.visibility</p:attrName>
                                        </p:attrNameLst>
                                      </p:cBhvr>
                                      <p:to>
                                        <p:strVal val="visible"/>
                                      </p:to>
                                    </p:set>
                                    <p:animEffect transition="in" filter="box(out)">
                                      <p:cBhvr>
                                        <p:cTn id="16" dur="500"/>
                                        <p:tgtEl>
                                          <p:spTgt spid="39629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96335"/>
                                        </p:tgtEl>
                                        <p:attrNameLst>
                                          <p:attrName>style.visibility</p:attrName>
                                        </p:attrNameLst>
                                      </p:cBhvr>
                                      <p:to>
                                        <p:strVal val="visible"/>
                                      </p:to>
                                    </p:set>
                                    <p:animEffect transition="in" filter="wipe(left)">
                                      <p:cBhvr>
                                        <p:cTn id="20" dur="500"/>
                                        <p:tgtEl>
                                          <p:spTgt spid="396335"/>
                                        </p:tgtEl>
                                      </p:cBhvr>
                                    </p:animEffect>
                                  </p:childTnLst>
                                </p:cTn>
                              </p:par>
                            </p:childTnLst>
                          </p:cTn>
                        </p:par>
                        <p:par>
                          <p:cTn id="21" fill="hold" nodeType="afterGroup">
                            <p:stCondLst>
                              <p:cond delay="1000"/>
                            </p:stCondLst>
                            <p:childTnLst>
                              <p:par>
                                <p:cTn id="22" presetID="4" presetClass="entr" presetSubtype="32" fill="hold" nodeType="afterEffect">
                                  <p:stCondLst>
                                    <p:cond delay="0"/>
                                  </p:stCondLst>
                                  <p:childTnLst>
                                    <p:set>
                                      <p:cBhvr>
                                        <p:cTn id="23" dur="1" fill="hold">
                                          <p:stCondLst>
                                            <p:cond delay="0"/>
                                          </p:stCondLst>
                                        </p:cTn>
                                        <p:tgtEl>
                                          <p:spTgt spid="396312"/>
                                        </p:tgtEl>
                                        <p:attrNameLst>
                                          <p:attrName>style.visibility</p:attrName>
                                        </p:attrNameLst>
                                      </p:cBhvr>
                                      <p:to>
                                        <p:strVal val="visible"/>
                                      </p:to>
                                    </p:set>
                                    <p:animEffect transition="in" filter="box(out)">
                                      <p:cBhvr>
                                        <p:cTn id="24" dur="500"/>
                                        <p:tgtEl>
                                          <p:spTgt spid="396312"/>
                                        </p:tgtEl>
                                      </p:cBhvr>
                                    </p:animEffect>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96337"/>
                                        </p:tgtEl>
                                        <p:attrNameLst>
                                          <p:attrName>style.visibility</p:attrName>
                                        </p:attrNameLst>
                                      </p:cBhvr>
                                      <p:to>
                                        <p:strVal val="visible"/>
                                      </p:to>
                                    </p:set>
                                    <p:animEffect transition="in" filter="wipe(left)">
                                      <p:cBhvr>
                                        <p:cTn id="28" dur="500"/>
                                        <p:tgtEl>
                                          <p:spTgt spid="39633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396323"/>
                                        </p:tgtEl>
                                        <p:attrNameLst>
                                          <p:attrName>style.visibility</p:attrName>
                                        </p:attrNameLst>
                                      </p:cBhvr>
                                      <p:to>
                                        <p:strVal val="visible"/>
                                      </p:to>
                                    </p:set>
                                    <p:animEffect transition="in" filter="box(out)">
                                      <p:cBhvr>
                                        <p:cTn id="33" dur="500"/>
                                        <p:tgtEl>
                                          <p:spTgt spid="396323"/>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96338"/>
                                        </p:tgtEl>
                                        <p:attrNameLst>
                                          <p:attrName>style.visibility</p:attrName>
                                        </p:attrNameLst>
                                      </p:cBhvr>
                                      <p:to>
                                        <p:strVal val="visible"/>
                                      </p:to>
                                    </p:set>
                                    <p:animEffect transition="in" filter="wipe(left)">
                                      <p:cBhvr>
                                        <p:cTn id="37" dur="500"/>
                                        <p:tgtEl>
                                          <p:spTgt spid="396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35" grpId="0"/>
      <p:bldP spid="396336" grpId="0"/>
      <p:bldP spid="396337" grpId="0"/>
      <p:bldP spid="396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88900" y="431800"/>
            <a:ext cx="9055100" cy="685800"/>
          </a:xfrm>
          <a:prstGeom prst="rect">
            <a:avLst/>
          </a:prstGeom>
          <a:noFill/>
        </p:spPr>
        <p:txBody>
          <a:bodyPr vert="horz" wrap="none" lIns="0" tIns="0" rIns="0" bIns="0" rtlCol="0">
            <a:spAutoFit/>
          </a:bodyPr>
          <a:lstStyle/>
          <a:p>
            <a:pPr>
              <a:lnSpc>
                <a:spcPts val="4140"/>
              </a:lnSpc>
            </a:pPr>
            <a:r>
              <a:rPr lang="en-CA" sz="3612" b="1" smtClean="0">
                <a:solidFill>
                  <a:srgbClr val="000000"/>
                </a:solidFill>
                <a:latin typeface="Times New Roman Bold"/>
                <a:cs typeface="Times New Roman Bold"/>
              </a:rPr>
              <a:t>BBC’s purpose statement</a:t>
            </a:r>
          </a:p>
          <a:p>
            <a:pPr>
              <a:lnSpc>
                <a:spcPts val="4140"/>
              </a:lnSpc>
            </a:pPr>
            <a:endParaRPr lang="en-CA" sz="3602">
              <a:solidFill>
                <a:srgbClr val="000000"/>
              </a:solidFill>
            </a:endParaRPr>
          </a:p>
        </p:txBody>
      </p:sp>
      <p:sp>
        <p:nvSpPr>
          <p:cNvPr id="3" name="TextBox 3"/>
          <p:cNvSpPr txBox="1"/>
          <p:nvPr/>
        </p:nvSpPr>
        <p:spPr>
          <a:xfrm>
            <a:off x="88900" y="977900"/>
            <a:ext cx="9055100" cy="609600"/>
          </a:xfrm>
          <a:prstGeom prst="rect">
            <a:avLst/>
          </a:prstGeom>
          <a:noFill/>
        </p:spPr>
        <p:txBody>
          <a:bodyPr vert="horz" wrap="none" lIns="0" tIns="0" rIns="0" bIns="0" rtlCol="0">
            <a:spAutoFit/>
          </a:bodyPr>
          <a:lstStyle/>
          <a:p>
            <a:pPr>
              <a:lnSpc>
                <a:spcPts val="3680"/>
              </a:lnSpc>
            </a:pPr>
            <a:r>
              <a:rPr lang="en-CA" sz="3214" b="1" smtClean="0">
                <a:solidFill>
                  <a:srgbClr val="000000"/>
                </a:solidFill>
                <a:latin typeface="Times New Roman Bold Italic"/>
                <a:cs typeface="Times New Roman Bold Italic"/>
              </a:rPr>
              <a:t>“To educate, inform and entertain</a:t>
            </a:r>
            <a:r>
              <a:rPr lang="en-CA" sz="3204" smtClean="0">
                <a:solidFill>
                  <a:srgbClr val="000000"/>
                </a:solidFill>
                <a:latin typeface="Times New Roman Italic"/>
                <a:cs typeface="Times New Roman Italic"/>
              </a:rPr>
              <a:t>”</a:t>
            </a:r>
          </a:p>
          <a:p>
            <a:pPr>
              <a:lnSpc>
                <a:spcPts val="3680"/>
              </a:lnSpc>
            </a:pPr>
            <a:endParaRPr lang="en-CA" sz="3204">
              <a:solidFill>
                <a:srgbClr val="000000"/>
              </a:solidFill>
            </a:endParaRPr>
          </a:p>
        </p:txBody>
      </p:sp>
      <p:sp>
        <p:nvSpPr>
          <p:cNvPr id="4" name="TextBox 4"/>
          <p:cNvSpPr txBox="1"/>
          <p:nvPr/>
        </p:nvSpPr>
        <p:spPr>
          <a:xfrm>
            <a:off x="88900" y="2260600"/>
            <a:ext cx="9055100" cy="685800"/>
          </a:xfrm>
          <a:prstGeom prst="rect">
            <a:avLst/>
          </a:prstGeom>
          <a:noFill/>
        </p:spPr>
        <p:txBody>
          <a:bodyPr vert="horz" wrap="none" lIns="0" tIns="0" rIns="0" bIns="0" rtlCol="0">
            <a:spAutoFit/>
          </a:bodyPr>
          <a:lstStyle/>
          <a:p>
            <a:pPr>
              <a:lnSpc>
                <a:spcPts val="4140"/>
              </a:lnSpc>
            </a:pPr>
            <a:r>
              <a:rPr lang="en-CA" sz="3610" b="1" smtClean="0">
                <a:solidFill>
                  <a:srgbClr val="FF0000"/>
                </a:solidFill>
                <a:latin typeface="Times New Roman Bold"/>
                <a:cs typeface="Times New Roman Bold"/>
              </a:rPr>
              <a:t>Walt Disney’s Purpose Statement</a:t>
            </a:r>
          </a:p>
          <a:p>
            <a:pPr>
              <a:lnSpc>
                <a:spcPts val="4140"/>
              </a:lnSpc>
            </a:pPr>
            <a:endParaRPr lang="en-CA" sz="3600">
              <a:solidFill>
                <a:srgbClr val="000000"/>
              </a:solidFill>
            </a:endParaRPr>
          </a:p>
        </p:txBody>
      </p:sp>
      <p:sp>
        <p:nvSpPr>
          <p:cNvPr id="5" name="TextBox 5"/>
          <p:cNvSpPr txBox="1"/>
          <p:nvPr/>
        </p:nvSpPr>
        <p:spPr>
          <a:xfrm>
            <a:off x="88900" y="2806700"/>
            <a:ext cx="9055100" cy="685800"/>
          </a:xfrm>
          <a:prstGeom prst="rect">
            <a:avLst/>
          </a:prstGeom>
          <a:noFill/>
        </p:spPr>
        <p:txBody>
          <a:bodyPr vert="horz" wrap="none" lIns="0" tIns="0" rIns="0" bIns="0" rtlCol="0">
            <a:spAutoFit/>
          </a:bodyPr>
          <a:lstStyle/>
          <a:p>
            <a:pPr>
              <a:lnSpc>
                <a:spcPts val="4140"/>
              </a:lnSpc>
            </a:pPr>
            <a:r>
              <a:rPr lang="en-CA" sz="3600" smtClean="0">
                <a:solidFill>
                  <a:srgbClr val="FF0000"/>
                </a:solidFill>
                <a:latin typeface="Times New Roman Italic"/>
                <a:cs typeface="Times New Roman Italic"/>
              </a:rPr>
              <a:t>“To make people happy”</a:t>
            </a:r>
          </a:p>
          <a:p>
            <a:pPr>
              <a:lnSpc>
                <a:spcPts val="4140"/>
              </a:lnSpc>
            </a:pPr>
            <a:endParaRPr lang="en-CA" sz="360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153400" cy="461665"/>
          </a:xfrm>
          <a:prstGeom prst="rect">
            <a:avLst/>
          </a:prstGeom>
          <a:noFill/>
        </p:spPr>
        <p:txBody>
          <a:bodyPr wrap="square" rtlCol="0">
            <a:spAutoFit/>
          </a:bodyPr>
          <a:lstStyle/>
          <a:p>
            <a:r>
              <a:rPr lang="en-US" sz="2400" b="1" dirty="0"/>
              <a:t> </a:t>
            </a:r>
            <a:r>
              <a:rPr lang="en-US" sz="2400" b="1" dirty="0" smtClean="0"/>
              <a:t>               In Whose interest ? Share holders Vs Stake holders </a:t>
            </a:r>
            <a:endParaRPr lang="en-US" sz="2400" b="1" dirty="0"/>
          </a:p>
        </p:txBody>
      </p:sp>
      <p:sp>
        <p:nvSpPr>
          <p:cNvPr id="3" name="Rectangle 2"/>
          <p:cNvSpPr/>
          <p:nvPr/>
        </p:nvSpPr>
        <p:spPr>
          <a:xfrm>
            <a:off x="838200" y="1943669"/>
            <a:ext cx="3124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Shareholder capitalism </a:t>
            </a:r>
            <a:endParaRPr lang="en-US" dirty="0"/>
          </a:p>
        </p:txBody>
      </p:sp>
      <p:sp>
        <p:nvSpPr>
          <p:cNvPr id="4" name="TextBox 3"/>
          <p:cNvSpPr txBox="1"/>
          <p:nvPr/>
        </p:nvSpPr>
        <p:spPr>
          <a:xfrm>
            <a:off x="4267200" y="2705669"/>
            <a:ext cx="1219200" cy="369332"/>
          </a:xfrm>
          <a:prstGeom prst="rect">
            <a:avLst/>
          </a:prstGeom>
          <a:noFill/>
        </p:spPr>
        <p:txBody>
          <a:bodyPr wrap="square" rtlCol="0">
            <a:spAutoFit/>
          </a:bodyPr>
          <a:lstStyle/>
          <a:p>
            <a:r>
              <a:rPr lang="en-US" dirty="0" smtClean="0"/>
              <a:t>    Vs</a:t>
            </a:r>
            <a:endParaRPr lang="en-US" dirty="0"/>
          </a:p>
        </p:txBody>
      </p:sp>
      <p:sp>
        <p:nvSpPr>
          <p:cNvPr id="5" name="Rectangle 4"/>
          <p:cNvSpPr/>
          <p:nvPr/>
        </p:nvSpPr>
        <p:spPr>
          <a:xfrm>
            <a:off x="5257800" y="2019869"/>
            <a:ext cx="3124200"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Stakeholder approach </a:t>
            </a:r>
            <a:endParaRPr lang="en-US" dirty="0"/>
          </a:p>
        </p:txBody>
      </p:sp>
    </p:spTree>
    <p:extLst>
      <p:ext uri="{BB962C8B-B14F-4D97-AF65-F5344CB8AC3E}">
        <p14:creationId xmlns:p14="http://schemas.microsoft.com/office/powerpoint/2010/main" val="12980393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14400"/>
            <a:ext cx="8458200" cy="523220"/>
          </a:xfrm>
          <a:prstGeom prst="rect">
            <a:avLst/>
          </a:prstGeom>
          <a:noFill/>
        </p:spPr>
        <p:txBody>
          <a:bodyPr wrap="square" rtlCol="0">
            <a:spAutoFit/>
          </a:bodyPr>
          <a:lstStyle/>
          <a:p>
            <a:pPr algn="ctr"/>
            <a:r>
              <a:rPr lang="en-US" sz="2800" b="1" dirty="0" smtClean="0"/>
              <a:t>Diagnosing the firm current strategy </a:t>
            </a:r>
            <a:endParaRPr lang="en-US" sz="2800" b="1" dirty="0"/>
          </a:p>
        </p:txBody>
      </p:sp>
      <p:sp>
        <p:nvSpPr>
          <p:cNvPr id="5" name="Rectangle 4"/>
          <p:cNvSpPr/>
          <p:nvPr/>
        </p:nvSpPr>
        <p:spPr>
          <a:xfrm>
            <a:off x="990600" y="1594570"/>
            <a:ext cx="74676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Strategy formulation </a:t>
            </a:r>
            <a:endParaRPr lang="en-US" dirty="0"/>
          </a:p>
        </p:txBody>
      </p:sp>
      <p:sp>
        <p:nvSpPr>
          <p:cNvPr id="6" name="Down Arrow 5"/>
          <p:cNvSpPr/>
          <p:nvPr/>
        </p:nvSpPr>
        <p:spPr>
          <a:xfrm>
            <a:off x="4229100" y="2208720"/>
            <a:ext cx="609600" cy="457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990600" y="2778485"/>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Assess the current situation </a:t>
            </a:r>
            <a:endParaRPr lang="en-US" dirty="0"/>
          </a:p>
        </p:txBody>
      </p:sp>
      <p:sp>
        <p:nvSpPr>
          <p:cNvPr id="8" name="Down Arrow 7"/>
          <p:cNvSpPr/>
          <p:nvPr/>
        </p:nvSpPr>
        <p:spPr>
          <a:xfrm>
            <a:off x="4277152" y="3357348"/>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990600" y="3846962"/>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Identify the current strategy of the firm and assess how well that strategy is doing in terms of financial performance  </a:t>
            </a:r>
            <a:endParaRPr lang="en-US" dirty="0"/>
          </a:p>
        </p:txBody>
      </p:sp>
      <p:sp>
        <p:nvSpPr>
          <p:cNvPr id="10" name="Down Arrow 9"/>
          <p:cNvSpPr/>
          <p:nvPr/>
        </p:nvSpPr>
        <p:spPr>
          <a:xfrm>
            <a:off x="4277152" y="4412776"/>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990600" y="4915439"/>
            <a:ext cx="7467600" cy="5709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Identify the inadequacies of firm value drivers and reason for deviations-Internally driven or external driven   </a:t>
            </a:r>
            <a:endParaRPr lang="en-US" dirty="0"/>
          </a:p>
        </p:txBody>
      </p:sp>
      <p:sp>
        <p:nvSpPr>
          <p:cNvPr id="12" name="Down Arrow 11"/>
          <p:cNvSpPr/>
          <p:nvPr/>
        </p:nvSpPr>
        <p:spPr>
          <a:xfrm>
            <a:off x="4242179" y="5625123"/>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990600" y="6144846"/>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Strategic or operational level actions </a:t>
            </a:r>
            <a:endParaRPr lang="en-US" dirty="0"/>
          </a:p>
        </p:txBody>
      </p:sp>
    </p:spTree>
    <p:extLst>
      <p:ext uri="{BB962C8B-B14F-4D97-AF65-F5344CB8AC3E}">
        <p14:creationId xmlns:p14="http://schemas.microsoft.com/office/powerpoint/2010/main" val="29823130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382000" cy="461665"/>
          </a:xfrm>
          <a:prstGeom prst="rect">
            <a:avLst/>
          </a:prstGeom>
          <a:noFill/>
        </p:spPr>
        <p:txBody>
          <a:bodyPr wrap="square" rtlCol="0">
            <a:spAutoFit/>
          </a:bodyPr>
          <a:lstStyle/>
          <a:p>
            <a:r>
              <a:rPr lang="en-US" sz="2400" b="1" dirty="0" smtClean="0"/>
              <a:t>Performance diagnosis </a:t>
            </a:r>
            <a:endParaRPr lang="en-US" sz="2400" b="1" dirty="0"/>
          </a:p>
        </p:txBody>
      </p:sp>
      <p:sp>
        <p:nvSpPr>
          <p:cNvPr id="3" name="TextBox 2"/>
          <p:cNvSpPr txBox="1"/>
          <p:nvPr/>
        </p:nvSpPr>
        <p:spPr>
          <a:xfrm>
            <a:off x="228600" y="1447800"/>
            <a:ext cx="8458200" cy="1323439"/>
          </a:xfrm>
          <a:prstGeom prst="rect">
            <a:avLst/>
          </a:prstGeom>
          <a:noFill/>
        </p:spPr>
        <p:txBody>
          <a:bodyPr wrap="square" rtlCol="0">
            <a:spAutoFit/>
          </a:bodyPr>
          <a:lstStyle/>
          <a:p>
            <a:pPr algn="just"/>
            <a:r>
              <a:rPr lang="en-US" sz="2000" dirty="0" smtClean="0"/>
              <a:t>Diagnosis is primarily starts from accounting based financial performance indicator of Return on capital employed or ROCE. Any disaggregation of ROCE in to fundamental of value drivers. Du point analysis reflects the value drivers and its impact on ROCE.   </a:t>
            </a:r>
            <a:endParaRPr lang="en-US" sz="2000" dirty="0"/>
          </a:p>
        </p:txBody>
      </p:sp>
      <p:graphicFrame>
        <p:nvGraphicFramePr>
          <p:cNvPr id="4" name="Diagram 3"/>
          <p:cNvGraphicFramePr/>
          <p:nvPr>
            <p:extLst>
              <p:ext uri="{D42A27DB-BD31-4B8C-83A1-F6EECF244321}">
                <p14:modId xmlns:p14="http://schemas.microsoft.com/office/powerpoint/2010/main" val="772972753"/>
              </p:ext>
            </p:extLst>
          </p:nvPr>
        </p:nvGraphicFramePr>
        <p:xfrm>
          <a:off x="533400" y="2771239"/>
          <a:ext cx="762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130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488"/>
            <a:ext cx="8229600" cy="1128712"/>
          </a:xfrm>
        </p:spPr>
        <p:txBody>
          <a:bodyPr>
            <a:noAutofit/>
          </a:bodyPr>
          <a:lstStyle/>
          <a:p>
            <a:r>
              <a:rPr lang="en-US" sz="2800" b="1" dirty="0" smtClean="0"/>
              <a:t>Analyzing internal environment (internal capabilities, resources) </a:t>
            </a:r>
            <a:endParaRPr lang="en-US" sz="2800" b="1" dirty="0"/>
          </a:p>
        </p:txBody>
      </p:sp>
      <p:sp>
        <p:nvSpPr>
          <p:cNvPr id="4" name="Content Placeholder 3"/>
          <p:cNvSpPr>
            <a:spLocks noGrp="1"/>
          </p:cNvSpPr>
          <p:nvPr>
            <p:ph sz="half" idx="2"/>
          </p:nvPr>
        </p:nvSpPr>
        <p:spPr>
          <a:xfrm>
            <a:off x="457200" y="1600200"/>
            <a:ext cx="8229600" cy="4525963"/>
          </a:xfrm>
        </p:spPr>
        <p:txBody>
          <a:bodyPr/>
          <a:lstStyle/>
          <a:p>
            <a:pPr algn="ctr"/>
            <a:r>
              <a:rPr lang="en-US" dirty="0" smtClean="0"/>
              <a:t>SWOT analysis is the conventional management technique which is used to assess the company current position. </a:t>
            </a:r>
          </a:p>
          <a:p>
            <a:pPr algn="ctr"/>
            <a:r>
              <a:rPr lang="en-US" dirty="0"/>
              <a:t> </a:t>
            </a:r>
            <a:r>
              <a:rPr lang="en-US" dirty="0" smtClean="0"/>
              <a:t>Evaluate the strength, weakness , opportunities and threat </a:t>
            </a:r>
            <a:endParaRPr lang="en-US" dirty="0"/>
          </a:p>
        </p:txBody>
      </p:sp>
    </p:spTree>
    <p:extLst>
      <p:ext uri="{BB962C8B-B14F-4D97-AF65-F5344CB8AC3E}">
        <p14:creationId xmlns:p14="http://schemas.microsoft.com/office/powerpoint/2010/main" val="37251124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SWOT Analysis</a:t>
            </a:r>
            <a:endParaRPr lang="en-GB" dirty="0"/>
          </a:p>
        </p:txBody>
      </p:sp>
      <p:sp>
        <p:nvSpPr>
          <p:cNvPr id="3" name="Text Placeholder 2"/>
          <p:cNvSpPr>
            <a:spLocks noGrp="1"/>
          </p:cNvSpPr>
          <p:nvPr>
            <p:ph type="body" sz="half" idx="1"/>
          </p:nvPr>
        </p:nvSpPr>
        <p:spPr>
          <a:xfrm>
            <a:off x="457200" y="1600200"/>
            <a:ext cx="8382000" cy="4525963"/>
          </a:xfrm>
        </p:spPr>
        <p:txBody>
          <a:bodyPr>
            <a:normAutofit fontScale="85000" lnSpcReduction="20000"/>
          </a:bodyPr>
          <a:lstStyle/>
          <a:p>
            <a:pPr algn="ctr"/>
            <a:r>
              <a:rPr lang="en-US" dirty="0"/>
              <a:t>SWOT analysis is a process that identifies the strengths, weaknesses, opportunities and threats of an organization. Specifically, SWOT is a basic, analytical framework that assesses what an organization can and cannot do, as well as its potential opportunities and threats. </a:t>
            </a:r>
            <a:endParaRPr lang="en-US" dirty="0" smtClean="0"/>
          </a:p>
          <a:p>
            <a:pPr algn="ctr"/>
            <a:r>
              <a:rPr lang="en-US" dirty="0" smtClean="0"/>
              <a:t>A </a:t>
            </a:r>
            <a:r>
              <a:rPr lang="en-US" dirty="0"/>
              <a:t>SWOT analysis takes information from an environmental analysis and separates it into internal strengths and weaknesses, as well as its external opportunities and threats.</a:t>
            </a:r>
            <a:br>
              <a:rPr lang="en-US" dirty="0"/>
            </a:br>
            <a:r>
              <a:rPr lang="en-US" dirty="0"/>
              <a:t/>
            </a:r>
            <a:br>
              <a:rPr lang="en-US" dirty="0"/>
            </a:br>
            <a:endParaRPr lang="en-GB" dirty="0"/>
          </a:p>
        </p:txBody>
      </p:sp>
    </p:spTree>
    <p:extLst>
      <p:ext uri="{BB962C8B-B14F-4D97-AF65-F5344CB8AC3E}">
        <p14:creationId xmlns:p14="http://schemas.microsoft.com/office/powerpoint/2010/main" val="904611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TOWS Analysis </a:t>
            </a:r>
            <a:endParaRPr lang="en-GB" dirty="0"/>
          </a:p>
        </p:txBody>
      </p:sp>
      <p:sp>
        <p:nvSpPr>
          <p:cNvPr id="3" name="Text Placeholder 2"/>
          <p:cNvSpPr>
            <a:spLocks noGrp="1"/>
          </p:cNvSpPr>
          <p:nvPr>
            <p:ph type="body" sz="half" idx="1"/>
          </p:nvPr>
        </p:nvSpPr>
        <p:spPr>
          <a:xfrm>
            <a:off x="457200" y="1600200"/>
            <a:ext cx="8077200" cy="4525963"/>
          </a:xfrm>
        </p:spPr>
        <p:txBody>
          <a:bodyPr>
            <a:normAutofit/>
          </a:bodyPr>
          <a:lstStyle/>
          <a:p>
            <a:pPr algn="ctr"/>
            <a:r>
              <a:rPr lang="en-US" sz="2800" dirty="0" smtClean="0"/>
              <a:t>Extension of the SWOT analysis is TOWS and can be presented as TOWS matrix analysis to match the internal factors with external factors of the business to define the strategic direction. </a:t>
            </a:r>
            <a:endParaRPr lang="en-GB" sz="2800" dirty="0"/>
          </a:p>
        </p:txBody>
      </p:sp>
      <p:pic>
        <p:nvPicPr>
          <p:cNvPr id="3074" name="Picture 2" descr="TOWS Matrix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28551"/>
            <a:ext cx="438150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913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90600" y="228600"/>
            <a:ext cx="6870700" cy="1595967"/>
          </a:xfrm>
        </p:spPr>
        <p:txBody>
          <a:bodyPr>
            <a:normAutofit/>
          </a:bodyPr>
          <a:lstStyle/>
          <a:p>
            <a:r>
              <a:rPr lang="en-GB" sz="3600" b="1" dirty="0" smtClean="0"/>
              <a:t>Resource-based strategy</a:t>
            </a:r>
          </a:p>
        </p:txBody>
      </p:sp>
      <p:sp>
        <p:nvSpPr>
          <p:cNvPr id="15363" name="Content Placeholder 2"/>
          <p:cNvSpPr>
            <a:spLocks noGrp="1"/>
          </p:cNvSpPr>
          <p:nvPr>
            <p:ph idx="1"/>
          </p:nvPr>
        </p:nvSpPr>
        <p:spPr>
          <a:xfrm>
            <a:off x="304800" y="1600200"/>
            <a:ext cx="3230342" cy="3276600"/>
          </a:xfrm>
        </p:spPr>
        <p:txBody>
          <a:bodyPr>
            <a:normAutofit fontScale="77500" lnSpcReduction="20000"/>
          </a:bodyPr>
          <a:lstStyle/>
          <a:p>
            <a:pPr algn="ctr">
              <a:buFontTx/>
              <a:buNone/>
            </a:pPr>
            <a:r>
              <a:rPr lang="en-GB" sz="3000" dirty="0" smtClean="0"/>
              <a:t>	</a:t>
            </a:r>
          </a:p>
          <a:p>
            <a:pPr algn="ctr">
              <a:buFontTx/>
              <a:buNone/>
            </a:pPr>
            <a:r>
              <a:rPr lang="en-GB" sz="3000" b="1" i="1" dirty="0">
                <a:solidFill>
                  <a:srgbClr val="0070C0"/>
                </a:solidFill>
              </a:rPr>
              <a:t> </a:t>
            </a:r>
            <a:r>
              <a:rPr lang="en-GB" sz="3000" b="1" i="1" dirty="0" smtClean="0">
                <a:solidFill>
                  <a:srgbClr val="0070C0"/>
                </a:solidFill>
              </a:rPr>
              <a:t>   </a:t>
            </a:r>
            <a:r>
              <a:rPr lang="en-GB" sz="3000" i="1" dirty="0" smtClean="0">
                <a:solidFill>
                  <a:srgbClr val="0070C0"/>
                </a:solidFill>
              </a:rPr>
              <a:t>The resource-based view (RBV) </a:t>
            </a:r>
            <a:r>
              <a:rPr lang="en-GB" sz="3000" dirty="0" smtClean="0"/>
              <a:t>of strategy asserts that the competitive advantage and superior performance of an organisation is explained by the distinctiveness of its capabilities.</a:t>
            </a:r>
          </a:p>
        </p:txBody>
      </p:sp>
      <p:pic>
        <p:nvPicPr>
          <p:cNvPr id="8194" name="Picture 2" descr="resource based view සඳහා පින්තුර ප්‍රතිඵ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263" y="1586552"/>
            <a:ext cx="4326158" cy="399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9171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28700" y="381000"/>
            <a:ext cx="7391400" cy="1218663"/>
          </a:xfrm>
        </p:spPr>
        <p:txBody>
          <a:bodyPr>
            <a:normAutofit/>
          </a:bodyPr>
          <a:lstStyle/>
          <a:p>
            <a:r>
              <a:rPr lang="en-GB" sz="4000" b="1" dirty="0" smtClean="0"/>
              <a:t>Resources and competences</a:t>
            </a:r>
          </a:p>
        </p:txBody>
      </p:sp>
      <p:sp>
        <p:nvSpPr>
          <p:cNvPr id="16387" name="Content Placeholder 2"/>
          <p:cNvSpPr>
            <a:spLocks noGrp="1"/>
          </p:cNvSpPr>
          <p:nvPr>
            <p:ph idx="1"/>
          </p:nvPr>
        </p:nvSpPr>
        <p:spPr>
          <a:xfrm>
            <a:off x="500063" y="2000250"/>
            <a:ext cx="4224337" cy="4476750"/>
          </a:xfrm>
        </p:spPr>
        <p:txBody>
          <a:bodyPr>
            <a:normAutofit fontScale="92500" lnSpcReduction="20000"/>
          </a:bodyPr>
          <a:lstStyle/>
          <a:p>
            <a:r>
              <a:rPr lang="en-GB" sz="3000" b="1" i="1" dirty="0" smtClean="0">
                <a:solidFill>
                  <a:srgbClr val="0070C0"/>
                </a:solidFill>
              </a:rPr>
              <a:t>Resources</a:t>
            </a:r>
            <a:r>
              <a:rPr lang="en-GB" sz="3000" b="1" dirty="0" smtClean="0"/>
              <a:t> </a:t>
            </a:r>
            <a:r>
              <a:rPr lang="en-GB" sz="3000" dirty="0" smtClean="0"/>
              <a:t>are the assets that organisations have or can call upon (e.g. from partners or suppliers)</a:t>
            </a:r>
            <a:r>
              <a:rPr lang="en-GB" sz="3000" dirty="0" smtClean="0">
                <a:solidFill>
                  <a:srgbClr val="0070C0"/>
                </a:solidFill>
              </a:rPr>
              <a:t>,that is,</a:t>
            </a:r>
            <a:r>
              <a:rPr lang="en-GB" sz="3000" i="1" dirty="0" smtClean="0">
                <a:solidFill>
                  <a:srgbClr val="0070C0"/>
                </a:solidFill>
              </a:rPr>
              <a:t> ‘what we have</a:t>
            </a:r>
            <a:r>
              <a:rPr lang="en-GB" sz="3000" dirty="0" smtClean="0">
                <a:solidFill>
                  <a:srgbClr val="0070C0"/>
                </a:solidFill>
              </a:rPr>
              <a:t>’ .</a:t>
            </a:r>
          </a:p>
          <a:p>
            <a:pPr marL="0" indent="0">
              <a:buNone/>
            </a:pPr>
            <a:endParaRPr lang="en-GB" sz="3000" dirty="0" smtClean="0">
              <a:solidFill>
                <a:srgbClr val="0070C0"/>
              </a:solidFill>
            </a:endParaRPr>
          </a:p>
          <a:p>
            <a:r>
              <a:rPr lang="en-GB" sz="3000" b="1" i="1" dirty="0" smtClean="0">
                <a:solidFill>
                  <a:srgbClr val="0070C0"/>
                </a:solidFill>
              </a:rPr>
              <a:t>Competences </a:t>
            </a:r>
            <a:r>
              <a:rPr lang="en-GB" sz="3000" dirty="0" smtClean="0"/>
              <a:t>are the ways those assets are used or deployed effectively</a:t>
            </a:r>
            <a:r>
              <a:rPr lang="en-GB" sz="3000" i="1" dirty="0" smtClean="0">
                <a:solidFill>
                  <a:srgbClr val="0070C0"/>
                </a:solidFill>
              </a:rPr>
              <a:t>, that is, what we do well’.</a:t>
            </a:r>
            <a:endParaRPr lang="en-GB" sz="3000" dirty="0" smtClean="0"/>
          </a:p>
        </p:txBody>
      </p:sp>
      <p:pic>
        <p:nvPicPr>
          <p:cNvPr id="7172" name="Picture 4" descr="resource and competeance සඳහා පින්තුර ප්‍රතිඵ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025543"/>
            <a:ext cx="3641725" cy="242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424863" cy="1143000"/>
          </a:xfrm>
        </p:spPr>
        <p:txBody>
          <a:bodyPr>
            <a:normAutofit/>
          </a:bodyPr>
          <a:lstStyle/>
          <a:p>
            <a:r>
              <a:rPr lang="en-GB" sz="4000" dirty="0" smtClean="0"/>
              <a:t>Components of strategic capabilities</a:t>
            </a:r>
          </a:p>
        </p:txBody>
      </p:sp>
      <p:pic>
        <p:nvPicPr>
          <p:cNvPr id="17411" name="Picture 12" descr="Tabl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714500"/>
            <a:ext cx="835342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646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58" y="609600"/>
            <a:ext cx="7861300" cy="911923"/>
          </a:xfrm>
        </p:spPr>
        <p:txBody>
          <a:bodyPr>
            <a:normAutofit fontScale="90000"/>
          </a:bodyPr>
          <a:lstStyle/>
          <a:p>
            <a:pPr>
              <a:defRPr/>
            </a:pPr>
            <a:r>
              <a:rPr lang="en-GB" sz="3100" b="1" dirty="0" smtClean="0"/>
              <a:t>Threshold and </a:t>
            </a:r>
            <a:r>
              <a:rPr lang="en-GB" sz="3100" b="1" dirty="0"/>
              <a:t>distinctive capabilities</a:t>
            </a:r>
            <a:r>
              <a:rPr lang="en-GB" sz="3100" b="1" dirty="0" smtClean="0"/>
              <a:t/>
            </a:r>
            <a:br>
              <a:rPr lang="en-GB" sz="3100" b="1" dirty="0" smtClean="0"/>
            </a:br>
            <a:r>
              <a:rPr lang="en-GB" sz="2400" dirty="0" smtClean="0"/>
              <a:t> </a:t>
            </a:r>
          </a:p>
        </p:txBody>
      </p:sp>
      <p:sp>
        <p:nvSpPr>
          <p:cNvPr id="20483" name="Content Placeholder 2"/>
          <p:cNvSpPr>
            <a:spLocks noGrp="1"/>
          </p:cNvSpPr>
          <p:nvPr>
            <p:ph idx="1"/>
          </p:nvPr>
        </p:nvSpPr>
        <p:spPr>
          <a:xfrm>
            <a:off x="685800" y="1600200"/>
            <a:ext cx="4419600" cy="4953000"/>
          </a:xfrm>
        </p:spPr>
        <p:txBody>
          <a:bodyPr>
            <a:normAutofit/>
          </a:bodyPr>
          <a:lstStyle/>
          <a:p>
            <a:pPr algn="just"/>
            <a:r>
              <a:rPr lang="en-GB" sz="2400" b="1" i="1" dirty="0" smtClean="0">
                <a:solidFill>
                  <a:srgbClr val="0070C0"/>
                </a:solidFill>
              </a:rPr>
              <a:t>Threshold capabilities </a:t>
            </a:r>
            <a:r>
              <a:rPr lang="en-GB" sz="2400" dirty="0" smtClean="0"/>
              <a:t>are those needed for an organisation to meet the necessary requirements to compete in a given market and achieve parity with competitors in that market – </a:t>
            </a:r>
            <a:r>
              <a:rPr lang="en-GB" sz="2400" i="1" dirty="0" smtClean="0">
                <a:solidFill>
                  <a:srgbClr val="0070C0"/>
                </a:solidFill>
              </a:rPr>
              <a:t>‘qualifiers’.</a:t>
            </a:r>
          </a:p>
          <a:p>
            <a:pPr algn="just"/>
            <a:r>
              <a:rPr lang="en-GB" sz="2400" b="1" i="1" dirty="0" smtClean="0">
                <a:solidFill>
                  <a:srgbClr val="0070C0"/>
                </a:solidFill>
              </a:rPr>
              <a:t>Distinctive capabilities </a:t>
            </a:r>
            <a:r>
              <a:rPr lang="en-GB" sz="2400" dirty="0" smtClean="0"/>
              <a:t>are those that critically underpin competitive advantage and that others cannot imitate or obtain – </a:t>
            </a:r>
            <a:r>
              <a:rPr lang="en-GB" sz="2400" i="1" dirty="0" smtClean="0">
                <a:solidFill>
                  <a:srgbClr val="0070C0"/>
                </a:solidFill>
              </a:rPr>
              <a:t>‘winners’.</a:t>
            </a:r>
            <a:endParaRPr lang="en-GB" sz="2400" b="1" i="1" dirty="0" smtClean="0">
              <a:solidFill>
                <a:srgbClr val="0070C0"/>
              </a:solidFill>
            </a:endParaRPr>
          </a:p>
        </p:txBody>
      </p:sp>
      <p:pic>
        <p:nvPicPr>
          <p:cNvPr id="4098" name="Picture 2" descr="capabilities සඳහා පින්තුර ප්‍රතිඵ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34480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96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736600" y="457200"/>
            <a:ext cx="8407400" cy="685800"/>
          </a:xfrm>
          <a:prstGeom prst="rect">
            <a:avLst/>
          </a:prstGeom>
          <a:noFill/>
        </p:spPr>
        <p:txBody>
          <a:bodyPr vert="horz" wrap="none" lIns="0" tIns="0" rIns="0" bIns="0" rtlCol="0">
            <a:spAutoFit/>
          </a:bodyPr>
          <a:lstStyle/>
          <a:p>
            <a:pPr>
              <a:lnSpc>
                <a:spcPts val="4140"/>
              </a:lnSpc>
            </a:pPr>
            <a:r>
              <a:rPr lang="en-CA" sz="3612" b="1" smtClean="0">
                <a:solidFill>
                  <a:srgbClr val="000000"/>
                </a:solidFill>
                <a:latin typeface="Times New Roman Bold"/>
                <a:cs typeface="Times New Roman Bold"/>
              </a:rPr>
              <a:t>Management accounting and strategy</a:t>
            </a:r>
          </a:p>
          <a:p>
            <a:pPr>
              <a:lnSpc>
                <a:spcPts val="4140"/>
              </a:lnSpc>
            </a:pPr>
            <a:endParaRPr lang="en-CA" sz="3602">
              <a:solidFill>
                <a:srgbClr val="000000"/>
              </a:solidFill>
            </a:endParaRPr>
          </a:p>
        </p:txBody>
      </p:sp>
      <p:sp>
        <p:nvSpPr>
          <p:cNvPr id="3" name="TextBox 3"/>
          <p:cNvSpPr txBox="1"/>
          <p:nvPr/>
        </p:nvSpPr>
        <p:spPr>
          <a:xfrm>
            <a:off x="622300" y="1270000"/>
            <a:ext cx="85217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Times New Roman"/>
                <a:cs typeface="Times New Roman"/>
              </a:rPr>
              <a:t>•</a:t>
            </a:r>
            <a:r>
              <a:rPr lang="en-CA" sz="3214" b="1" smtClean="0">
                <a:solidFill>
                  <a:srgbClr val="000000"/>
                </a:solidFill>
                <a:latin typeface="Times New Roman Bold"/>
                <a:cs typeface="Times New Roman Bold"/>
              </a:rPr>
              <a:t> Objectives</a:t>
            </a:r>
          </a:p>
          <a:p>
            <a:pPr>
              <a:lnSpc>
                <a:spcPts val="3680"/>
              </a:lnSpc>
            </a:pPr>
            <a:endParaRPr lang="en-CA" sz="3204">
              <a:solidFill>
                <a:srgbClr val="000000"/>
              </a:solidFill>
            </a:endParaRPr>
          </a:p>
        </p:txBody>
      </p:sp>
      <p:sp>
        <p:nvSpPr>
          <p:cNvPr id="4" name="TextBox 4"/>
          <p:cNvSpPr txBox="1"/>
          <p:nvPr/>
        </p:nvSpPr>
        <p:spPr>
          <a:xfrm>
            <a:off x="1079500" y="1841500"/>
            <a:ext cx="8064500" cy="508000"/>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 Specific statement of what the organisation aims to</a:t>
            </a:r>
          </a:p>
          <a:p>
            <a:pPr>
              <a:lnSpc>
                <a:spcPts val="3220"/>
              </a:lnSpc>
            </a:pPr>
            <a:endParaRPr lang="en-CA" sz="2798" dirty="0">
              <a:solidFill>
                <a:srgbClr val="000000"/>
              </a:solidFill>
            </a:endParaRPr>
          </a:p>
        </p:txBody>
      </p:sp>
      <p:sp>
        <p:nvSpPr>
          <p:cNvPr id="5" name="TextBox 5"/>
          <p:cNvSpPr txBox="1"/>
          <p:nvPr/>
        </p:nvSpPr>
        <p:spPr>
          <a:xfrm>
            <a:off x="1358900" y="2260600"/>
            <a:ext cx="7785100" cy="977900"/>
          </a:xfrm>
          <a:prstGeom prst="rect">
            <a:avLst/>
          </a:prstGeom>
          <a:noFill/>
        </p:spPr>
        <p:txBody>
          <a:bodyPr vert="horz" wrap="none" lIns="0" tIns="0" rIns="0" bIns="0" rtlCol="0">
            <a:spAutoFit/>
          </a:bodyPr>
          <a:lstStyle/>
          <a:p>
            <a:pPr>
              <a:lnSpc>
                <a:spcPts val="3300"/>
              </a:lnSpc>
            </a:pPr>
            <a:r>
              <a:rPr lang="en-CA" sz="2795" dirty="0" smtClean="0">
                <a:solidFill>
                  <a:srgbClr val="000000"/>
                </a:solidFill>
                <a:latin typeface="Times New Roman"/>
                <a:cs typeface="Times New Roman"/>
              </a:rPr>
              <a:t>achieve, often quantified and relating to a specific</a:t>
            </a:r>
            <a:r>
              <a:rPr lang="en-CA" sz="2795" dirty="0" smtClean="0">
                <a:solidFill>
                  <a:srgbClr val="000000"/>
                </a:solidFill>
                <a:latin typeface="Times New Roman"/>
              </a:rPr>
              <a:t/>
            </a:r>
            <a:br>
              <a:rPr lang="en-CA" sz="2795" dirty="0" smtClean="0">
                <a:solidFill>
                  <a:srgbClr val="000000"/>
                </a:solidFill>
                <a:latin typeface="Times New Roman"/>
              </a:rPr>
            </a:br>
            <a:r>
              <a:rPr lang="en-CA" sz="2795" dirty="0" smtClean="0">
                <a:solidFill>
                  <a:srgbClr val="000000"/>
                </a:solidFill>
                <a:latin typeface="Times New Roman"/>
                <a:cs typeface="Times New Roman"/>
              </a:rPr>
              <a:t>period of time (SMART)</a:t>
            </a:r>
          </a:p>
          <a:p>
            <a:pPr>
              <a:lnSpc>
                <a:spcPts val="3300"/>
              </a:lnSpc>
            </a:pPr>
            <a:endParaRPr lang="en-CA" sz="2795" dirty="0">
              <a:solidFill>
                <a:srgbClr val="000000"/>
              </a:solidFill>
            </a:endParaRPr>
          </a:p>
        </p:txBody>
      </p:sp>
      <p:sp>
        <p:nvSpPr>
          <p:cNvPr id="6" name="TextBox 6"/>
          <p:cNvSpPr txBox="1"/>
          <p:nvPr/>
        </p:nvSpPr>
        <p:spPr>
          <a:xfrm>
            <a:off x="622300" y="3213100"/>
            <a:ext cx="8521700" cy="609600"/>
          </a:xfrm>
          <a:prstGeom prst="rect">
            <a:avLst/>
          </a:prstGeom>
          <a:noFill/>
        </p:spPr>
        <p:txBody>
          <a:bodyPr vert="horz" wrap="none" lIns="0" tIns="0" rIns="0" bIns="0" rtlCol="0">
            <a:spAutoFit/>
          </a:bodyPr>
          <a:lstStyle/>
          <a:p>
            <a:pPr>
              <a:lnSpc>
                <a:spcPts val="3680"/>
              </a:lnSpc>
            </a:pPr>
            <a:r>
              <a:rPr lang="en-CA" sz="3206" dirty="0" smtClean="0">
                <a:solidFill>
                  <a:srgbClr val="000000"/>
                </a:solidFill>
                <a:latin typeface="Times New Roman"/>
                <a:cs typeface="Times New Roman"/>
              </a:rPr>
              <a:t>•</a:t>
            </a:r>
            <a:r>
              <a:rPr lang="en-CA" sz="3216" b="1" dirty="0" smtClean="0">
                <a:solidFill>
                  <a:srgbClr val="000000"/>
                </a:solidFill>
                <a:latin typeface="Times New Roman Bold"/>
                <a:cs typeface="Times New Roman Bold"/>
              </a:rPr>
              <a:t> Strategies</a:t>
            </a:r>
          </a:p>
          <a:p>
            <a:pPr>
              <a:lnSpc>
                <a:spcPts val="3680"/>
              </a:lnSpc>
            </a:pPr>
            <a:endParaRPr lang="en-CA" sz="3206" dirty="0">
              <a:solidFill>
                <a:srgbClr val="000000"/>
              </a:solidFill>
            </a:endParaRPr>
          </a:p>
        </p:txBody>
      </p:sp>
      <p:sp>
        <p:nvSpPr>
          <p:cNvPr id="7" name="TextBox 7"/>
          <p:cNvSpPr txBox="1"/>
          <p:nvPr/>
        </p:nvSpPr>
        <p:spPr>
          <a:xfrm>
            <a:off x="1079500" y="3784600"/>
            <a:ext cx="118622" cy="423193"/>
          </a:xfrm>
          <a:prstGeom prst="rect">
            <a:avLst/>
          </a:prstGeom>
          <a:noFill/>
        </p:spPr>
        <p:txBody>
          <a:bodyPr vert="horz" wrap="none" lIns="0" tIns="0" rIns="0" bIns="0" rtlCol="0">
            <a:spAutoFit/>
          </a:bodyPr>
          <a:lstStyle/>
          <a:p>
            <a:pPr>
              <a:lnSpc>
                <a:spcPts val="3300"/>
              </a:lnSpc>
            </a:pPr>
            <a:r>
              <a:rPr lang="en-CA" sz="2795" dirty="0" smtClean="0">
                <a:solidFill>
                  <a:srgbClr val="000000"/>
                </a:solidFill>
                <a:latin typeface="Times New Roman"/>
                <a:cs typeface="Times New Roman"/>
              </a:rPr>
              <a:t>-</a:t>
            </a:r>
            <a:endParaRPr lang="en-CA" sz="2795" dirty="0">
              <a:solidFill>
                <a:srgbClr val="000000"/>
              </a:solidFill>
            </a:endParaRPr>
          </a:p>
        </p:txBody>
      </p:sp>
      <p:sp>
        <p:nvSpPr>
          <p:cNvPr id="8" name="TextBox 8"/>
          <p:cNvSpPr txBox="1"/>
          <p:nvPr/>
        </p:nvSpPr>
        <p:spPr>
          <a:xfrm flipH="1">
            <a:off x="899592" y="3786053"/>
            <a:ext cx="7632848" cy="3123932"/>
          </a:xfrm>
          <a:prstGeom prst="rect">
            <a:avLst/>
          </a:prstGeom>
          <a:noFill/>
        </p:spPr>
        <p:txBody>
          <a:bodyPr vert="horz" wrap="square" lIns="0" tIns="0" rIns="0" bIns="0" rtlCol="0">
            <a:spAutoFit/>
          </a:bodyPr>
          <a:lstStyle/>
          <a:p>
            <a:pPr lvl="1" algn="ctr">
              <a:spcBef>
                <a:spcPct val="50000"/>
              </a:spcBef>
            </a:pPr>
            <a:r>
              <a:rPr lang="en-GB" altLang="en-US" sz="2800" dirty="0" smtClean="0">
                <a:latin typeface="Times New Roman" panose="02020603050405020304" pitchFamily="18" charset="0"/>
                <a:cs typeface="Times New Roman" panose="02020603050405020304" pitchFamily="18" charset="0"/>
              </a:rPr>
              <a:t>Strategy </a:t>
            </a:r>
            <a:r>
              <a:rPr lang="en-GB" altLang="en-US" sz="2800" dirty="0">
                <a:latin typeface="Times New Roman" panose="02020603050405020304" pitchFamily="18" charset="0"/>
                <a:cs typeface="Times New Roman" panose="02020603050405020304" pitchFamily="18" charset="0"/>
              </a:rPr>
              <a:t>is the direction and scope of an organisation over the long term which achieves advantage for the organisation through its configuration of resources within a changing environment to fulfil stakeholder expectations.</a:t>
            </a:r>
          </a:p>
          <a:p>
            <a:pPr algn="ctr">
              <a:spcBef>
                <a:spcPct val="50000"/>
              </a:spcBef>
            </a:pPr>
            <a:r>
              <a:rPr lang="en-GB" altLang="en-US" sz="2800" dirty="0">
                <a:latin typeface="Times New Roman" panose="02020603050405020304" pitchFamily="18" charset="0"/>
                <a:cs typeface="Times New Roman" panose="02020603050405020304" pitchFamily="18" charset="0"/>
              </a:rPr>
              <a:t>	       </a:t>
            </a:r>
          </a:p>
          <a:p>
            <a:pPr>
              <a:spcBef>
                <a:spcPct val="50000"/>
              </a:spcBef>
            </a:pPr>
            <a:r>
              <a:rPr lang="en-GB" altLang="en-US" sz="1400" dirty="0">
                <a:latin typeface="Times New Roman" panose="02020603050405020304" pitchFamily="18" charset="0"/>
                <a:cs typeface="Times New Roman" panose="02020603050405020304" pitchFamily="18" charset="0"/>
              </a:rPr>
              <a:t>       </a:t>
            </a:r>
            <a:r>
              <a:rPr lang="en-GB" altLang="en-US" sz="1400" dirty="0" smtClean="0">
                <a:latin typeface="Times New Roman" panose="02020603050405020304" pitchFamily="18" charset="0"/>
                <a:cs typeface="Times New Roman" panose="02020603050405020304" pitchFamily="18" charset="0"/>
              </a:rPr>
              <a:t>                          G</a:t>
            </a:r>
            <a:r>
              <a:rPr lang="en-GB" altLang="en-US" sz="1400" dirty="0">
                <a:latin typeface="Times New Roman" panose="02020603050405020304" pitchFamily="18" charset="0"/>
                <a:cs typeface="Times New Roman" panose="02020603050405020304" pitchFamily="18" charset="0"/>
              </a:rPr>
              <a:t>. Johnson and K. Scholes Exploring Corporate Strategy 6th edition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85443" y="51179"/>
            <a:ext cx="8424863" cy="1143000"/>
          </a:xfrm>
        </p:spPr>
        <p:txBody>
          <a:bodyPr>
            <a:normAutofit/>
          </a:bodyPr>
          <a:lstStyle/>
          <a:p>
            <a:r>
              <a:rPr lang="en-GB" sz="3600" dirty="0" smtClean="0"/>
              <a:t>Core competences</a:t>
            </a:r>
          </a:p>
        </p:txBody>
      </p:sp>
      <p:sp>
        <p:nvSpPr>
          <p:cNvPr id="22531" name="Content Placeholder 2"/>
          <p:cNvSpPr>
            <a:spLocks noGrp="1"/>
          </p:cNvSpPr>
          <p:nvPr>
            <p:ph idx="1"/>
          </p:nvPr>
        </p:nvSpPr>
        <p:spPr>
          <a:xfrm>
            <a:off x="285443" y="1219200"/>
            <a:ext cx="4743758" cy="5486400"/>
          </a:xfrm>
        </p:spPr>
        <p:txBody>
          <a:bodyPr>
            <a:normAutofit fontScale="70000" lnSpcReduction="20000"/>
          </a:bodyPr>
          <a:lstStyle/>
          <a:p>
            <a:pPr algn="just">
              <a:buFontTx/>
              <a:buNone/>
            </a:pPr>
            <a:r>
              <a:rPr lang="en-GB" sz="3000" dirty="0" smtClean="0"/>
              <a:t>	</a:t>
            </a:r>
            <a:r>
              <a:rPr lang="en-GB" sz="4000" b="1" dirty="0" smtClean="0"/>
              <a:t>Core competences </a:t>
            </a:r>
            <a:r>
              <a:rPr lang="en-GB" sz="4000" dirty="0" smtClean="0"/>
              <a:t>are the</a:t>
            </a:r>
            <a:r>
              <a:rPr lang="en-GB" sz="4000" i="1" dirty="0" smtClean="0"/>
              <a:t> </a:t>
            </a:r>
            <a:r>
              <a:rPr lang="en-GB" sz="4000" b="1" i="1" dirty="0" smtClean="0">
                <a:solidFill>
                  <a:srgbClr val="0070C0"/>
                </a:solidFill>
              </a:rPr>
              <a:t>linked set </a:t>
            </a:r>
            <a:r>
              <a:rPr lang="en-GB" sz="4000" dirty="0" smtClean="0"/>
              <a:t>of skills, activities and resources that, together:</a:t>
            </a:r>
          </a:p>
          <a:p>
            <a:pPr algn="just">
              <a:buFontTx/>
              <a:buNone/>
            </a:pPr>
            <a:endParaRPr lang="en-GB" sz="4000" dirty="0" smtClean="0"/>
          </a:p>
          <a:p>
            <a:pPr algn="just"/>
            <a:r>
              <a:rPr lang="en-GB" sz="4000" dirty="0" smtClean="0"/>
              <a:t>deliver customer value</a:t>
            </a:r>
          </a:p>
          <a:p>
            <a:pPr marL="0" indent="0" algn="just">
              <a:buNone/>
            </a:pPr>
            <a:endParaRPr lang="en-GB" sz="4000" dirty="0" smtClean="0"/>
          </a:p>
          <a:p>
            <a:pPr algn="just"/>
            <a:r>
              <a:rPr lang="en-GB" sz="4000" dirty="0" smtClean="0"/>
              <a:t>differentiate a business from its competitors</a:t>
            </a:r>
          </a:p>
          <a:p>
            <a:pPr marL="0" indent="0" algn="just">
              <a:buNone/>
            </a:pPr>
            <a:endParaRPr lang="en-GB" sz="4000" dirty="0" smtClean="0"/>
          </a:p>
          <a:p>
            <a:pPr algn="just"/>
            <a:r>
              <a:rPr lang="en-GB" sz="4000" dirty="0" smtClean="0"/>
              <a:t>potentially, can be extended and developed as markets change or new opportunities arise. </a:t>
            </a:r>
          </a:p>
          <a:p>
            <a:pPr algn="just">
              <a:buFontTx/>
              <a:buNone/>
            </a:pPr>
            <a:endParaRPr lang="en-GB" sz="2000" dirty="0" smtClean="0"/>
          </a:p>
          <a:p>
            <a:pPr>
              <a:buFontTx/>
              <a:buNone/>
            </a:pPr>
            <a:r>
              <a:rPr lang="en-GB" sz="2000" dirty="0" smtClean="0"/>
              <a:t>	</a:t>
            </a:r>
            <a:endParaRPr lang="en-GB" dirty="0" smtClean="0"/>
          </a:p>
        </p:txBody>
      </p:sp>
      <p:pic>
        <p:nvPicPr>
          <p:cNvPr id="5122" name="Picture 2" descr="core competance සඳහා පින්තුර ප්‍රතිඵ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71600"/>
            <a:ext cx="369848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79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7937500" cy="1595967"/>
          </a:xfrm>
        </p:spPr>
        <p:txBody>
          <a:bodyPr/>
          <a:lstStyle/>
          <a:p>
            <a:r>
              <a:rPr lang="en-US" b="1" dirty="0" smtClean="0"/>
              <a:t>VRIN framework</a:t>
            </a:r>
            <a:endParaRPr lang="en-US" b="1" dirty="0"/>
          </a:p>
        </p:txBody>
      </p:sp>
      <p:sp>
        <p:nvSpPr>
          <p:cNvPr id="3" name="Content Placeholder 2"/>
          <p:cNvSpPr>
            <a:spLocks noGrp="1"/>
          </p:cNvSpPr>
          <p:nvPr>
            <p:ph idx="1"/>
          </p:nvPr>
        </p:nvSpPr>
        <p:spPr>
          <a:xfrm>
            <a:off x="368300" y="2133601"/>
            <a:ext cx="7937500" cy="3962400"/>
          </a:xfrm>
        </p:spPr>
        <p:txBody>
          <a:bodyPr/>
          <a:lstStyle/>
          <a:p>
            <a:pPr marL="0" indent="0">
              <a:buNone/>
            </a:pPr>
            <a:r>
              <a:rPr lang="en-US" b="1" dirty="0" smtClean="0"/>
              <a:t>V = Value</a:t>
            </a:r>
          </a:p>
          <a:p>
            <a:pPr marL="0" indent="0">
              <a:buNone/>
            </a:pPr>
            <a:r>
              <a:rPr lang="en-US" b="1" dirty="0" smtClean="0"/>
              <a:t>R = Rare </a:t>
            </a:r>
          </a:p>
          <a:p>
            <a:pPr marL="0" indent="0">
              <a:buNone/>
            </a:pPr>
            <a:r>
              <a:rPr lang="en-US" b="1" dirty="0" smtClean="0"/>
              <a:t>I  = Costly to Imitate </a:t>
            </a:r>
          </a:p>
          <a:p>
            <a:pPr marL="0" indent="0">
              <a:buNone/>
            </a:pPr>
            <a:r>
              <a:rPr lang="en-US" b="1" dirty="0"/>
              <a:t>N</a:t>
            </a:r>
            <a:r>
              <a:rPr lang="en-US" b="1" dirty="0" smtClean="0"/>
              <a:t>= Non substitutability </a:t>
            </a:r>
            <a:endParaRPr lang="en-US" b="1" dirty="0"/>
          </a:p>
        </p:txBody>
      </p:sp>
      <p:pic>
        <p:nvPicPr>
          <p:cNvPr id="6150" name="Picture 6" descr="An image illustrates the key points of resource-based view model. Resource-based view argues that reources both tangible and intangible must be heterogenous, immobile and have VRIO attributes to become VRIO resources. VRIO resources result in sustained competitive advan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3601"/>
            <a:ext cx="389572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3291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04800"/>
            <a:ext cx="6629400" cy="6319585"/>
          </a:xfrm>
        </p:spPr>
        <p:txBody>
          <a:bodyPr/>
          <a:lstStyle/>
          <a:p>
            <a:pPr marL="0" indent="0">
              <a:buNone/>
            </a:pPr>
            <a:r>
              <a:rPr lang="en-US" dirty="0" smtClean="0"/>
              <a:t>   Analyzing the outside environment </a:t>
            </a:r>
            <a:endParaRPr lang="en-US" dirty="0"/>
          </a:p>
        </p:txBody>
      </p:sp>
      <p:graphicFrame>
        <p:nvGraphicFramePr>
          <p:cNvPr id="4" name="Diagram 3"/>
          <p:cNvGraphicFramePr/>
          <p:nvPr>
            <p:extLst>
              <p:ext uri="{D42A27DB-BD31-4B8C-83A1-F6EECF244321}">
                <p14:modId xmlns:p14="http://schemas.microsoft.com/office/powerpoint/2010/main" val="3245206545"/>
              </p:ext>
            </p:extLst>
          </p:nvPr>
        </p:nvGraphicFramePr>
        <p:xfrm>
          <a:off x="1334069" y="1295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6962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GB" dirty="0" smtClean="0"/>
              <a:t>The PESTEL framework </a:t>
            </a:r>
          </a:p>
        </p:txBody>
      </p:sp>
      <p:sp>
        <p:nvSpPr>
          <p:cNvPr id="17411" name="Content Placeholder 5"/>
          <p:cNvSpPr>
            <a:spLocks noGrp="1"/>
          </p:cNvSpPr>
          <p:nvPr>
            <p:ph idx="1"/>
          </p:nvPr>
        </p:nvSpPr>
        <p:spPr>
          <a:xfrm>
            <a:off x="285750" y="2000250"/>
            <a:ext cx="8229600" cy="4364038"/>
          </a:xfrm>
        </p:spPr>
        <p:txBody>
          <a:bodyPr/>
          <a:lstStyle/>
          <a:p>
            <a:pPr eaLnBrk="1" hangingPunct="1">
              <a:buFont typeface="Wingdings 2" pitchFamily="18" charset="2"/>
              <a:buNone/>
            </a:pPr>
            <a:r>
              <a:rPr lang="en-GB" sz="2800" smtClean="0"/>
              <a:t>	The PESTEL framework categorises environmental influences into six main types:</a:t>
            </a:r>
          </a:p>
          <a:p>
            <a:pPr eaLnBrk="1" hangingPunct="1">
              <a:buFont typeface="Wingdings 2" pitchFamily="18" charset="2"/>
              <a:buNone/>
            </a:pPr>
            <a:r>
              <a:rPr lang="en-GB" sz="2800" smtClean="0"/>
              <a:t> 	     	</a:t>
            </a:r>
            <a:r>
              <a:rPr lang="en-GB" sz="2800" smtClean="0">
                <a:solidFill>
                  <a:srgbClr val="0070C0"/>
                </a:solidFill>
              </a:rPr>
              <a:t>political, 			economic, </a:t>
            </a:r>
          </a:p>
          <a:p>
            <a:pPr eaLnBrk="1" hangingPunct="1">
              <a:buFont typeface="Wingdings 2" pitchFamily="18" charset="2"/>
              <a:buNone/>
            </a:pPr>
            <a:r>
              <a:rPr lang="en-GB" sz="2800" smtClean="0">
                <a:solidFill>
                  <a:srgbClr val="0070C0"/>
                </a:solidFill>
              </a:rPr>
              <a:t>		social, 			technological,    </a:t>
            </a:r>
          </a:p>
          <a:p>
            <a:pPr eaLnBrk="1" hangingPunct="1">
              <a:buFont typeface="Wingdings 2" pitchFamily="18" charset="2"/>
              <a:buNone/>
            </a:pPr>
            <a:r>
              <a:rPr lang="en-GB" sz="2800" smtClean="0">
                <a:solidFill>
                  <a:srgbClr val="0070C0"/>
                </a:solidFill>
              </a:rPr>
              <a:t>	  	environmental 		legal</a:t>
            </a:r>
          </a:p>
          <a:p>
            <a:pPr eaLnBrk="1" hangingPunct="1">
              <a:buFont typeface="Wingdings 2" pitchFamily="18" charset="2"/>
              <a:buNone/>
            </a:pPr>
            <a:r>
              <a:rPr lang="en-GB" sz="2800" smtClean="0"/>
              <a:t>	</a:t>
            </a:r>
          </a:p>
          <a:p>
            <a:pPr eaLnBrk="1" hangingPunct="1">
              <a:buFont typeface="Wingdings 2" pitchFamily="18" charset="2"/>
              <a:buNone/>
            </a:pPr>
            <a:r>
              <a:rPr lang="en-GB" sz="2800" smtClean="0"/>
              <a:t>	Thus PESTEL provides a comprehensive list of influences on the possible success or failure of particular strategies.</a:t>
            </a:r>
          </a:p>
        </p:txBody>
      </p:sp>
    </p:spTree>
    <p:extLst>
      <p:ext uri="{BB962C8B-B14F-4D97-AF65-F5344CB8AC3E}">
        <p14:creationId xmlns:p14="http://schemas.microsoft.com/office/powerpoint/2010/main" val="21776374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3000" y="228600"/>
            <a:ext cx="6629400" cy="683323"/>
          </a:xfrm>
        </p:spPr>
        <p:txBody>
          <a:bodyPr>
            <a:normAutofit fontScale="90000"/>
          </a:bodyPr>
          <a:lstStyle/>
          <a:p>
            <a:pPr eaLnBrk="1" hangingPunct="1"/>
            <a:r>
              <a:rPr lang="en-GB" dirty="0" smtClean="0"/>
              <a:t>The PESTEL framework (2)</a:t>
            </a:r>
          </a:p>
        </p:txBody>
      </p:sp>
      <p:sp>
        <p:nvSpPr>
          <p:cNvPr id="3" name="Content Placeholder 2"/>
          <p:cNvSpPr>
            <a:spLocks noGrp="1"/>
          </p:cNvSpPr>
          <p:nvPr>
            <p:ph idx="1"/>
          </p:nvPr>
        </p:nvSpPr>
        <p:spPr>
          <a:xfrm>
            <a:off x="1143000" y="921022"/>
            <a:ext cx="6629400" cy="6319585"/>
          </a:xfrm>
        </p:spPr>
        <p:txBody>
          <a:bodyPr>
            <a:normAutofit/>
          </a:bodyPr>
          <a:lstStyle/>
          <a:p>
            <a:pPr marL="292100" indent="-292100" eaLnBrk="1" hangingPunct="1">
              <a:lnSpc>
                <a:spcPct val="80000"/>
              </a:lnSpc>
              <a:spcBef>
                <a:spcPct val="15000"/>
              </a:spcBef>
              <a:buClr>
                <a:srgbClr val="0F6FC6"/>
              </a:buClr>
              <a:defRPr/>
            </a:pPr>
            <a:r>
              <a:rPr lang="en-GB" sz="2800" b="1" i="1" dirty="0" smtClean="0">
                <a:solidFill>
                  <a:srgbClr val="0070C0"/>
                </a:solidFill>
              </a:rPr>
              <a:t>Political Factors:  </a:t>
            </a:r>
            <a:r>
              <a:rPr lang="en-GB" sz="2800" dirty="0" smtClean="0"/>
              <a:t>For example, Government policies, taxation changes, foreign trade regulations, political risk in foreign markets, changes in trade blocks (EU).</a:t>
            </a:r>
          </a:p>
          <a:p>
            <a:pPr marL="292100" indent="-292100" eaLnBrk="1" hangingPunct="1">
              <a:lnSpc>
                <a:spcPct val="80000"/>
              </a:lnSpc>
              <a:spcBef>
                <a:spcPct val="15000"/>
              </a:spcBef>
              <a:defRPr/>
            </a:pPr>
            <a:endParaRPr lang="en-GB" sz="2800" dirty="0" smtClean="0"/>
          </a:p>
          <a:p>
            <a:pPr marL="292100" indent="-292100" eaLnBrk="1" hangingPunct="1">
              <a:lnSpc>
                <a:spcPct val="80000"/>
              </a:lnSpc>
              <a:spcBef>
                <a:spcPct val="15000"/>
              </a:spcBef>
              <a:buClr>
                <a:srgbClr val="0F6FC6"/>
              </a:buClr>
              <a:defRPr/>
            </a:pPr>
            <a:r>
              <a:rPr lang="en-GB" sz="2800" b="1" i="1" dirty="0" smtClean="0">
                <a:solidFill>
                  <a:srgbClr val="0070C0"/>
                </a:solidFill>
              </a:rPr>
              <a:t>Economic Factors:  </a:t>
            </a:r>
            <a:r>
              <a:rPr lang="en-GB" sz="2800" dirty="0" smtClean="0"/>
              <a:t>For example, business cycles, interest rates, personal disposable income, exchange rates, unemployment rates, GDP trends.</a:t>
            </a:r>
          </a:p>
          <a:p>
            <a:pPr marL="292100" indent="-292100" eaLnBrk="1" hangingPunct="1">
              <a:lnSpc>
                <a:spcPct val="80000"/>
              </a:lnSpc>
              <a:spcBef>
                <a:spcPct val="15000"/>
              </a:spcBef>
              <a:defRPr/>
            </a:pPr>
            <a:endParaRPr lang="en-GB" sz="2800" dirty="0" smtClean="0"/>
          </a:p>
          <a:p>
            <a:pPr marL="292100" indent="-292100" eaLnBrk="1" hangingPunct="1">
              <a:lnSpc>
                <a:spcPct val="80000"/>
              </a:lnSpc>
              <a:spcBef>
                <a:spcPct val="15000"/>
              </a:spcBef>
              <a:buClr>
                <a:srgbClr val="0F6FC6"/>
              </a:buClr>
              <a:defRPr/>
            </a:pPr>
            <a:r>
              <a:rPr lang="en-GB" sz="2800" b="1" i="1" dirty="0" smtClean="0">
                <a:solidFill>
                  <a:srgbClr val="0070C0"/>
                </a:solidFill>
              </a:rPr>
              <a:t>Socio-cultural Factors:  </a:t>
            </a:r>
            <a:r>
              <a:rPr lang="en-GB" sz="2800" dirty="0" smtClean="0"/>
              <a:t>For example, population changes, income distribution, lifestyle changes, consumerism, changes in culture and fashion.</a:t>
            </a:r>
          </a:p>
        </p:txBody>
      </p:sp>
    </p:spTree>
    <p:extLst>
      <p:ext uri="{BB962C8B-B14F-4D97-AF65-F5344CB8AC3E}">
        <p14:creationId xmlns:p14="http://schemas.microsoft.com/office/powerpoint/2010/main" val="2638462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5021"/>
            <a:ext cx="8424863" cy="1143000"/>
          </a:xfrm>
        </p:spPr>
        <p:txBody>
          <a:bodyPr/>
          <a:lstStyle/>
          <a:p>
            <a:pPr eaLnBrk="1" hangingPunct="1"/>
            <a:r>
              <a:rPr lang="en-GB" dirty="0" smtClean="0"/>
              <a:t>The PESTEL framework (3)</a:t>
            </a:r>
          </a:p>
        </p:txBody>
      </p:sp>
      <p:sp>
        <p:nvSpPr>
          <p:cNvPr id="19459" name="Content Placeholder 2"/>
          <p:cNvSpPr>
            <a:spLocks noGrp="1"/>
          </p:cNvSpPr>
          <p:nvPr>
            <p:ph idx="1"/>
          </p:nvPr>
        </p:nvSpPr>
        <p:spPr>
          <a:xfrm>
            <a:off x="677033" y="1168021"/>
            <a:ext cx="8493125" cy="5172075"/>
          </a:xfrm>
        </p:spPr>
        <p:txBody>
          <a:bodyPr/>
          <a:lstStyle/>
          <a:p>
            <a:pPr eaLnBrk="1" hangingPunct="1">
              <a:buClr>
                <a:srgbClr val="0F6FC6"/>
              </a:buClr>
            </a:pPr>
            <a:r>
              <a:rPr lang="en-GB" sz="2800" i="1" dirty="0" smtClean="0">
                <a:solidFill>
                  <a:srgbClr val="0070C0"/>
                </a:solidFill>
              </a:rPr>
              <a:t>Technological Factors:</a:t>
            </a:r>
            <a:r>
              <a:rPr lang="en-GB" sz="2800" b="1" i="1" dirty="0" smtClean="0">
                <a:solidFill>
                  <a:srgbClr val="0070C0"/>
                </a:solidFill>
              </a:rPr>
              <a:t>  </a:t>
            </a:r>
            <a:r>
              <a:rPr lang="en-GB" sz="2800" dirty="0" smtClean="0"/>
              <a:t>For example, new discoveries and technology developments, ICT innovations, rates of obsolescence, increased spending on R&amp;D.</a:t>
            </a:r>
          </a:p>
          <a:p>
            <a:pPr eaLnBrk="1" hangingPunct="1">
              <a:buClr>
                <a:srgbClr val="0F6FC6"/>
              </a:buClr>
            </a:pPr>
            <a:r>
              <a:rPr lang="en-GB" sz="2800" i="1" dirty="0" smtClean="0">
                <a:solidFill>
                  <a:srgbClr val="0070C0"/>
                </a:solidFill>
              </a:rPr>
              <a:t>Environmental (‘Green’) Factors:</a:t>
            </a:r>
            <a:r>
              <a:rPr lang="en-GB" sz="2800" b="1" i="1" dirty="0" smtClean="0">
                <a:solidFill>
                  <a:srgbClr val="0070C0"/>
                </a:solidFill>
              </a:rPr>
              <a:t>  </a:t>
            </a:r>
            <a:r>
              <a:rPr lang="en-GB" sz="2800" dirty="0" smtClean="0"/>
              <a:t>For example, environmental protection regulations, energy consumption, global warming, waste disposal and re-cycling.</a:t>
            </a:r>
          </a:p>
          <a:p>
            <a:pPr eaLnBrk="1" hangingPunct="1">
              <a:buClr>
                <a:srgbClr val="0F6FC6"/>
              </a:buClr>
            </a:pPr>
            <a:r>
              <a:rPr lang="en-GB" sz="2800" i="1" dirty="0" smtClean="0">
                <a:solidFill>
                  <a:srgbClr val="0070C0"/>
                </a:solidFill>
              </a:rPr>
              <a:t>Legal Factors:</a:t>
            </a:r>
            <a:r>
              <a:rPr lang="en-GB" sz="2800" b="1" i="1" dirty="0" smtClean="0">
                <a:solidFill>
                  <a:srgbClr val="0070C0"/>
                </a:solidFill>
              </a:rPr>
              <a:t>  </a:t>
            </a:r>
            <a:r>
              <a:rPr lang="en-GB" sz="2800" dirty="0" smtClean="0"/>
              <a:t>For example, competition laws, health and safety laws, employment laws, licensing laws, IPR laws.</a:t>
            </a:r>
          </a:p>
        </p:txBody>
      </p:sp>
    </p:spTree>
    <p:extLst>
      <p:ext uri="{BB962C8B-B14F-4D97-AF65-F5344CB8AC3E}">
        <p14:creationId xmlns:p14="http://schemas.microsoft.com/office/powerpoint/2010/main" val="36645361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smtClean="0"/>
              <a:t>Using the PESTEL framework</a:t>
            </a:r>
          </a:p>
        </p:txBody>
      </p:sp>
      <p:sp>
        <p:nvSpPr>
          <p:cNvPr id="21507" name="Content Placeholder 2"/>
          <p:cNvSpPr>
            <a:spLocks noGrp="1"/>
          </p:cNvSpPr>
          <p:nvPr>
            <p:ph idx="1"/>
          </p:nvPr>
        </p:nvSpPr>
        <p:spPr>
          <a:xfrm>
            <a:off x="357188" y="1857375"/>
            <a:ext cx="8502650" cy="4619625"/>
          </a:xfrm>
        </p:spPr>
        <p:txBody>
          <a:bodyPr/>
          <a:lstStyle/>
          <a:p>
            <a:pPr marL="292100" indent="-292100" eaLnBrk="1" hangingPunct="1">
              <a:buClr>
                <a:schemeClr val="tx1"/>
              </a:buClr>
            </a:pPr>
            <a:r>
              <a:rPr lang="en-GB" sz="2800" smtClean="0"/>
              <a:t>Apply </a:t>
            </a:r>
            <a:r>
              <a:rPr lang="en-GB" sz="2800" i="1" smtClean="0">
                <a:solidFill>
                  <a:srgbClr val="0070C0"/>
                </a:solidFill>
              </a:rPr>
              <a:t>selectively</a:t>
            </a:r>
            <a:r>
              <a:rPr lang="en-GB" sz="2800" smtClean="0"/>
              <a:t> –identify specific factors which impact on the industry, market and organisation in question.</a:t>
            </a:r>
          </a:p>
          <a:p>
            <a:pPr marL="292100" indent="-292100" eaLnBrk="1" hangingPunct="1">
              <a:buClr>
                <a:schemeClr val="tx1"/>
              </a:buClr>
            </a:pPr>
            <a:r>
              <a:rPr lang="en-GB" sz="2800" smtClean="0"/>
              <a:t>Identify factors which are </a:t>
            </a:r>
            <a:r>
              <a:rPr lang="en-GB" sz="2800" i="1" smtClean="0">
                <a:solidFill>
                  <a:srgbClr val="0070C0"/>
                </a:solidFill>
              </a:rPr>
              <a:t>important currently </a:t>
            </a:r>
            <a:r>
              <a:rPr lang="en-GB" sz="2800" smtClean="0"/>
              <a:t>but also consider which will become </a:t>
            </a:r>
            <a:r>
              <a:rPr lang="en-GB" sz="2800" i="1" smtClean="0">
                <a:solidFill>
                  <a:srgbClr val="0070C0"/>
                </a:solidFill>
              </a:rPr>
              <a:t>more important in the next few years.</a:t>
            </a:r>
          </a:p>
          <a:p>
            <a:pPr marL="292100" indent="-292100" eaLnBrk="1" hangingPunct="1">
              <a:buClr>
                <a:schemeClr val="tx1"/>
              </a:buClr>
            </a:pPr>
            <a:r>
              <a:rPr lang="en-GB" sz="2800" smtClean="0"/>
              <a:t>Use </a:t>
            </a:r>
            <a:r>
              <a:rPr lang="en-GB" sz="2800" i="1" smtClean="0">
                <a:solidFill>
                  <a:srgbClr val="0070C0"/>
                </a:solidFill>
              </a:rPr>
              <a:t>data</a:t>
            </a:r>
            <a:r>
              <a:rPr lang="en-GB" sz="2800" smtClean="0"/>
              <a:t> to support the points and analyse trends using up to date information</a:t>
            </a:r>
          </a:p>
          <a:p>
            <a:pPr marL="292100" indent="-292100" eaLnBrk="1" hangingPunct="1">
              <a:buClr>
                <a:schemeClr val="tx1"/>
              </a:buClr>
            </a:pPr>
            <a:r>
              <a:rPr lang="en-GB" sz="2800" smtClean="0"/>
              <a:t>Identify </a:t>
            </a:r>
            <a:r>
              <a:rPr lang="en-GB" sz="2800" smtClean="0">
                <a:solidFill>
                  <a:srgbClr val="0070C0"/>
                </a:solidFill>
              </a:rPr>
              <a:t>opportunities and threats </a:t>
            </a:r>
            <a:r>
              <a:rPr lang="en-GB" sz="2800" smtClean="0"/>
              <a:t>– the main point of the exercise!</a:t>
            </a:r>
          </a:p>
        </p:txBody>
      </p:sp>
    </p:spTree>
    <p:extLst>
      <p:ext uri="{BB962C8B-B14F-4D97-AF65-F5344CB8AC3E}">
        <p14:creationId xmlns:p14="http://schemas.microsoft.com/office/powerpoint/2010/main" val="14819888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95400" y="31845"/>
            <a:ext cx="6629400" cy="1595967"/>
          </a:xfrm>
        </p:spPr>
        <p:txBody>
          <a:bodyPr/>
          <a:lstStyle/>
          <a:p>
            <a:pPr eaLnBrk="1" hangingPunct="1"/>
            <a:r>
              <a:rPr lang="en-GB" dirty="0" smtClean="0"/>
              <a:t>Scenarios</a:t>
            </a:r>
          </a:p>
        </p:txBody>
      </p:sp>
      <p:sp>
        <p:nvSpPr>
          <p:cNvPr id="31747" name="Content Placeholder 2"/>
          <p:cNvSpPr>
            <a:spLocks noGrp="1"/>
          </p:cNvSpPr>
          <p:nvPr>
            <p:ph idx="1"/>
          </p:nvPr>
        </p:nvSpPr>
        <p:spPr>
          <a:xfrm>
            <a:off x="500063" y="1785938"/>
            <a:ext cx="8526462" cy="4705350"/>
          </a:xfrm>
        </p:spPr>
        <p:txBody>
          <a:bodyPr/>
          <a:lstStyle/>
          <a:p>
            <a:pPr marL="9525" indent="-9525" eaLnBrk="1" hangingPunct="1">
              <a:buFont typeface="Wingdings 2" pitchFamily="18" charset="2"/>
              <a:buNone/>
              <a:tabLst>
                <a:tab pos="304800" algn="l"/>
              </a:tabLst>
            </a:pPr>
            <a:r>
              <a:rPr lang="en-GB" sz="2800" b="1" i="1" dirty="0" smtClean="0">
                <a:solidFill>
                  <a:srgbClr val="0070C0"/>
                </a:solidFill>
              </a:rPr>
              <a:t>	</a:t>
            </a:r>
            <a:r>
              <a:rPr lang="en-GB" sz="2800" i="1" dirty="0" smtClean="0">
                <a:solidFill>
                  <a:srgbClr val="0070C0"/>
                </a:solidFill>
              </a:rPr>
              <a:t>Scenarios</a:t>
            </a:r>
            <a:r>
              <a:rPr lang="en-GB" sz="2800" dirty="0" smtClean="0"/>
              <a:t> are detailed and plausible views of how the environment of an organisation might develop in the future based on key drivers of change about which there is a high level of uncertainty.</a:t>
            </a:r>
          </a:p>
          <a:p>
            <a:pPr marL="9525" indent="-9525" eaLnBrk="1" hangingPunct="1">
              <a:buFont typeface="Wingdings 2" pitchFamily="18" charset="2"/>
              <a:buNone/>
              <a:tabLst>
                <a:tab pos="304800" algn="l"/>
              </a:tabLst>
            </a:pPr>
            <a:endParaRPr lang="en-GB" sz="2800" dirty="0" smtClean="0"/>
          </a:p>
          <a:p>
            <a:pPr marL="9525" indent="-9525" eaLnBrk="1" hangingPunct="1">
              <a:buClr>
                <a:schemeClr val="tx1"/>
              </a:buClr>
              <a:tabLst>
                <a:tab pos="304800" algn="l"/>
              </a:tabLst>
            </a:pPr>
            <a:r>
              <a:rPr lang="en-GB" sz="2800" dirty="0" smtClean="0"/>
              <a:t>	Build on PESTEL analysis .</a:t>
            </a:r>
          </a:p>
          <a:p>
            <a:pPr marL="9525" indent="-9525" eaLnBrk="1" hangingPunct="1">
              <a:buClr>
                <a:schemeClr val="tx1"/>
              </a:buClr>
              <a:tabLst>
                <a:tab pos="304800" algn="l"/>
              </a:tabLst>
            </a:pPr>
            <a:r>
              <a:rPr lang="en-GB" sz="2800" dirty="0" smtClean="0"/>
              <a:t>	Do not offer a single forecast of how the 	environment will change.</a:t>
            </a:r>
          </a:p>
          <a:p>
            <a:pPr marL="9525" indent="-9525" eaLnBrk="1" hangingPunct="1">
              <a:buClr>
                <a:schemeClr val="tx1"/>
              </a:buClr>
              <a:tabLst>
                <a:tab pos="304800" algn="l"/>
              </a:tabLst>
            </a:pPr>
            <a:r>
              <a:rPr lang="en-GB" sz="2800" dirty="0" smtClean="0"/>
              <a:t>	An organisation should develop a few alternative 	scenarios (2</a:t>
            </a:r>
            <a:r>
              <a:rPr lang="en-GB" sz="2800" dirty="0" smtClean="0">
                <a:cs typeface="Arial" pitchFamily="34" charset="0"/>
              </a:rPr>
              <a:t>–</a:t>
            </a:r>
            <a:r>
              <a:rPr lang="en-GB" sz="2800" dirty="0" smtClean="0"/>
              <a:t>4) to analyse future strategic options.</a:t>
            </a:r>
          </a:p>
        </p:txBody>
      </p:sp>
    </p:spTree>
    <p:extLst>
      <p:ext uri="{BB962C8B-B14F-4D97-AF65-F5344CB8AC3E}">
        <p14:creationId xmlns:p14="http://schemas.microsoft.com/office/powerpoint/2010/main" val="17492894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68300" y="383477"/>
            <a:ext cx="8318500" cy="1595967"/>
          </a:xfrm>
        </p:spPr>
        <p:txBody>
          <a:bodyPr/>
          <a:lstStyle/>
          <a:p>
            <a:pPr eaLnBrk="1" hangingPunct="1"/>
            <a:r>
              <a:rPr lang="en-GB" dirty="0" smtClean="0"/>
              <a:t>Carrying out scenario analysis </a:t>
            </a:r>
          </a:p>
        </p:txBody>
      </p:sp>
      <p:sp>
        <p:nvSpPr>
          <p:cNvPr id="32771" name="Content Placeholder 2"/>
          <p:cNvSpPr>
            <a:spLocks noGrp="1"/>
          </p:cNvSpPr>
          <p:nvPr>
            <p:ph idx="1"/>
          </p:nvPr>
        </p:nvSpPr>
        <p:spPr>
          <a:xfrm>
            <a:off x="428625" y="2357438"/>
            <a:ext cx="8464550" cy="4500562"/>
          </a:xfrm>
        </p:spPr>
        <p:txBody>
          <a:bodyPr>
            <a:normAutofit lnSpcReduction="10000"/>
          </a:bodyPr>
          <a:lstStyle/>
          <a:p>
            <a:pPr marL="292100" indent="-292100" eaLnBrk="1" hangingPunct="1">
              <a:buClr>
                <a:schemeClr val="tx1"/>
              </a:buClr>
            </a:pPr>
            <a:r>
              <a:rPr lang="en-GB" sz="2800" dirty="0" smtClean="0"/>
              <a:t>Identify the most </a:t>
            </a:r>
            <a:r>
              <a:rPr lang="en-GB" sz="2800" i="1" dirty="0" smtClean="0">
                <a:solidFill>
                  <a:srgbClr val="0070C0"/>
                </a:solidFill>
              </a:rPr>
              <a:t>relevant scope of the study </a:t>
            </a:r>
            <a:r>
              <a:rPr lang="en-GB" sz="2800" dirty="0" smtClean="0"/>
              <a:t>– the relevant product/market and time span.</a:t>
            </a:r>
          </a:p>
          <a:p>
            <a:pPr marL="295275" indent="-295275">
              <a:buClr>
                <a:srgbClr val="0F6FC6"/>
              </a:buClr>
            </a:pPr>
            <a:r>
              <a:rPr lang="en-GB" sz="2800" dirty="0" smtClean="0"/>
              <a:t>Identify </a:t>
            </a:r>
            <a:r>
              <a:rPr lang="en-GB" sz="2800" i="1" dirty="0" smtClean="0">
                <a:solidFill>
                  <a:srgbClr val="0070C0"/>
                </a:solidFill>
              </a:rPr>
              <a:t>key drivers of change </a:t>
            </a:r>
            <a:r>
              <a:rPr lang="en-GB" sz="2800" dirty="0" smtClean="0"/>
              <a:t>– PESTEL factors that have the most impact in the future but have uncertain outcomes.</a:t>
            </a:r>
            <a:r>
              <a:rPr lang="en-GB" sz="2800" i="1" dirty="0">
                <a:solidFill>
                  <a:srgbClr val="0070C0"/>
                </a:solidFill>
              </a:rPr>
              <a:t> Develop scenario ‘stories’ - </a:t>
            </a:r>
            <a:r>
              <a:rPr lang="en-GB" sz="2800" dirty="0"/>
              <a:t>That is, coherent and plausible descriptions of the environment that result from opposing outcomes</a:t>
            </a:r>
          </a:p>
          <a:p>
            <a:pPr marL="295275" indent="-295275">
              <a:buClr>
                <a:srgbClr val="0F6FC6"/>
              </a:buClr>
            </a:pPr>
            <a:r>
              <a:rPr lang="en-GB" sz="2800" i="1" dirty="0">
                <a:solidFill>
                  <a:srgbClr val="0070C0"/>
                </a:solidFill>
              </a:rPr>
              <a:t>Identify the impact of each scenario </a:t>
            </a:r>
            <a:r>
              <a:rPr lang="en-GB" sz="2800" dirty="0"/>
              <a:t>on the organisation and evaluate future strategies in the light of the anticipated scenarios.</a:t>
            </a:r>
          </a:p>
          <a:p>
            <a:pPr marL="292100" indent="-292100" eaLnBrk="1" hangingPunct="1">
              <a:buClr>
                <a:schemeClr val="tx1"/>
              </a:buClr>
            </a:pPr>
            <a:endParaRPr lang="en-GB" sz="2800" dirty="0" smtClean="0"/>
          </a:p>
          <a:p>
            <a:pPr marL="292100" indent="-292100" eaLnBrk="1" hangingPunct="1">
              <a:buClr>
                <a:schemeClr val="tx1"/>
              </a:buClr>
            </a:pPr>
            <a:endParaRPr lang="en-GB" sz="2800" dirty="0" smtClean="0"/>
          </a:p>
        </p:txBody>
      </p:sp>
    </p:spTree>
    <p:extLst>
      <p:ext uri="{BB962C8B-B14F-4D97-AF65-F5344CB8AC3E}">
        <p14:creationId xmlns:p14="http://schemas.microsoft.com/office/powerpoint/2010/main" val="22895699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33400" y="838200"/>
            <a:ext cx="7772400" cy="1143000"/>
          </a:xfrm>
        </p:spPr>
        <p:txBody>
          <a:bodyPr>
            <a:normAutofit fontScale="90000"/>
          </a:bodyPr>
          <a:lstStyle/>
          <a:p>
            <a:r>
              <a:rPr lang="en-GB" smtClean="0">
                <a:latin typeface="Trebuchet MS" pitchFamily="34" charset="0"/>
              </a:rPr>
              <a:t>Analysing Competitive Industry Structure </a:t>
            </a:r>
            <a:endParaRPr lang="en-US" smtClean="0">
              <a:latin typeface="Trebuchet MS" pitchFamily="34" charset="0"/>
            </a:endParaRPr>
          </a:p>
        </p:txBody>
      </p:sp>
      <p:sp>
        <p:nvSpPr>
          <p:cNvPr id="12291" name="Rectangle 3"/>
          <p:cNvSpPr>
            <a:spLocks noGrp="1" noChangeArrowheads="1"/>
          </p:cNvSpPr>
          <p:nvPr>
            <p:ph type="subTitle" idx="1"/>
          </p:nvPr>
        </p:nvSpPr>
        <p:spPr>
          <a:xfrm>
            <a:off x="800100" y="2362200"/>
            <a:ext cx="8039100" cy="3200400"/>
          </a:xfrm>
        </p:spPr>
        <p:txBody>
          <a:bodyPr>
            <a:normAutofit/>
          </a:bodyPr>
          <a:lstStyle/>
          <a:p>
            <a:pPr algn="l">
              <a:spcBef>
                <a:spcPts val="500"/>
              </a:spcBef>
              <a:spcAft>
                <a:spcPts val="500"/>
              </a:spcAft>
              <a:buFontTx/>
              <a:buChar char="•"/>
            </a:pPr>
            <a:r>
              <a:rPr lang="en-GB" sz="2400" dirty="0" smtClean="0">
                <a:latin typeface="Trebuchet MS" pitchFamily="34" charset="0"/>
              </a:rPr>
              <a:t>An industry is a group of firms that market products which are close substitutes for each other (e.g. the car industry, the travel industry). </a:t>
            </a:r>
          </a:p>
          <a:p>
            <a:pPr algn="l">
              <a:spcBef>
                <a:spcPts val="500"/>
              </a:spcBef>
              <a:spcAft>
                <a:spcPts val="500"/>
              </a:spcAft>
              <a:buFontTx/>
              <a:buChar char="•"/>
            </a:pPr>
            <a:r>
              <a:rPr lang="en-GB" sz="2400" dirty="0" smtClean="0">
                <a:latin typeface="Trebuchet MS" pitchFamily="34" charset="0"/>
              </a:rPr>
              <a:t>Some industries are more profitable than others. Why? The answer lies in understanding the dynamics of competitive structure in an industry.</a:t>
            </a:r>
          </a:p>
          <a:p>
            <a:endParaRPr lang="en-US" sz="2400" dirty="0" smtClean="0"/>
          </a:p>
        </p:txBody>
      </p:sp>
    </p:spTree>
    <p:extLst>
      <p:ext uri="{BB962C8B-B14F-4D97-AF65-F5344CB8AC3E}">
        <p14:creationId xmlns:p14="http://schemas.microsoft.com/office/powerpoint/2010/main" val="23534348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406400" y="266700"/>
            <a:ext cx="8571257" cy="1179810"/>
          </a:xfrm>
          <a:prstGeom prst="rect">
            <a:avLst/>
          </a:prstGeom>
          <a:noFill/>
        </p:spPr>
        <p:txBody>
          <a:bodyPr vert="horz" wrap="none" lIns="0" tIns="0" rIns="0" bIns="0" rtlCol="0">
            <a:spAutoFit/>
          </a:bodyPr>
          <a:lstStyle/>
          <a:p>
            <a:pPr>
              <a:lnSpc>
                <a:spcPts val="4600"/>
              </a:lnSpc>
            </a:pPr>
            <a:r>
              <a:rPr lang="en-CA" sz="2400" b="1" dirty="0" smtClean="0">
                <a:solidFill>
                  <a:srgbClr val="000000"/>
                </a:solidFill>
                <a:latin typeface="Times New Roman Bold"/>
                <a:cs typeface="Times New Roman Bold"/>
              </a:rPr>
              <a:t>The essence of strategic management-a perspective view</a:t>
            </a:r>
          </a:p>
          <a:p>
            <a:pPr>
              <a:lnSpc>
                <a:spcPts val="4600"/>
              </a:lnSpc>
            </a:pPr>
            <a:endParaRPr lang="en-CA" sz="3998" dirty="0">
              <a:solidFill>
                <a:srgbClr val="000000"/>
              </a:solidFill>
            </a:endParaRPr>
          </a:p>
        </p:txBody>
      </p:sp>
      <p:sp>
        <p:nvSpPr>
          <p:cNvPr id="3" name="TextBox 3"/>
          <p:cNvSpPr txBox="1"/>
          <p:nvPr/>
        </p:nvSpPr>
        <p:spPr>
          <a:xfrm>
            <a:off x="317500" y="1270000"/>
            <a:ext cx="8826500" cy="609600"/>
          </a:xfrm>
          <a:prstGeom prst="rect">
            <a:avLst/>
          </a:prstGeom>
          <a:noFill/>
        </p:spPr>
        <p:txBody>
          <a:bodyPr vert="horz" wrap="none" lIns="0" tIns="0" rIns="0" bIns="0" rtlCol="0">
            <a:spAutoFit/>
          </a:bodyPr>
          <a:lstStyle/>
          <a:p>
            <a:pPr>
              <a:lnSpc>
                <a:spcPts val="3680"/>
              </a:lnSpc>
            </a:pPr>
            <a:r>
              <a:rPr lang="en-CA" sz="3204" dirty="0" smtClean="0">
                <a:solidFill>
                  <a:srgbClr val="000000"/>
                </a:solidFill>
                <a:latin typeface="Times New Roman"/>
                <a:cs typeface="Times New Roman"/>
              </a:rPr>
              <a:t>•</a:t>
            </a:r>
            <a:r>
              <a:rPr lang="en-CA" sz="3214" b="1" dirty="0" smtClean="0">
                <a:solidFill>
                  <a:srgbClr val="000000"/>
                </a:solidFill>
                <a:latin typeface="Times New Roman Bold"/>
                <a:cs typeface="Times New Roman Bold"/>
              </a:rPr>
              <a:t> Major decisions</a:t>
            </a:r>
          </a:p>
          <a:p>
            <a:pPr>
              <a:lnSpc>
                <a:spcPts val="3680"/>
              </a:lnSpc>
            </a:pPr>
            <a:endParaRPr lang="en-CA" sz="3204" dirty="0">
              <a:solidFill>
                <a:srgbClr val="000000"/>
              </a:solidFill>
            </a:endParaRPr>
          </a:p>
        </p:txBody>
      </p:sp>
      <p:sp>
        <p:nvSpPr>
          <p:cNvPr id="4" name="TextBox 4"/>
          <p:cNvSpPr txBox="1"/>
          <p:nvPr/>
        </p:nvSpPr>
        <p:spPr>
          <a:xfrm>
            <a:off x="774700" y="1841500"/>
            <a:ext cx="8369300" cy="508000"/>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 What business will we operate in?</a:t>
            </a:r>
          </a:p>
          <a:p>
            <a:pPr>
              <a:lnSpc>
                <a:spcPts val="3220"/>
              </a:lnSpc>
            </a:pPr>
            <a:endParaRPr lang="en-CA" sz="2798" dirty="0">
              <a:solidFill>
                <a:srgbClr val="000000"/>
              </a:solidFill>
            </a:endParaRPr>
          </a:p>
        </p:txBody>
      </p:sp>
      <p:sp>
        <p:nvSpPr>
          <p:cNvPr id="5" name="TextBox 5"/>
          <p:cNvSpPr txBox="1"/>
          <p:nvPr/>
        </p:nvSpPr>
        <p:spPr>
          <a:xfrm>
            <a:off x="774700" y="2349500"/>
            <a:ext cx="6466450" cy="820738"/>
          </a:xfrm>
          <a:prstGeom prst="rect">
            <a:avLst/>
          </a:prstGeom>
          <a:noFill/>
        </p:spPr>
        <p:txBody>
          <a:bodyPr vert="horz" wrap="none" lIns="0" tIns="0" rIns="0" bIns="0" rtlCol="0">
            <a:spAutoFit/>
          </a:bodyPr>
          <a:lstStyle/>
          <a:p>
            <a:pPr>
              <a:lnSpc>
                <a:spcPts val="3220"/>
              </a:lnSpc>
            </a:pPr>
            <a:r>
              <a:rPr lang="en-CA" sz="2795" dirty="0" smtClean="0">
                <a:solidFill>
                  <a:srgbClr val="000000"/>
                </a:solidFill>
                <a:latin typeface="Times New Roman"/>
                <a:cs typeface="Times New Roman"/>
              </a:rPr>
              <a:t>- </a:t>
            </a:r>
            <a:r>
              <a:rPr lang="en-CA" sz="2795" dirty="0">
                <a:solidFill>
                  <a:srgbClr val="000000"/>
                </a:solidFill>
                <a:latin typeface="Times New Roman"/>
                <a:cs typeface="Times New Roman"/>
              </a:rPr>
              <a:t> </a:t>
            </a:r>
            <a:r>
              <a:rPr lang="en-CA" sz="2795" dirty="0" smtClean="0">
                <a:solidFill>
                  <a:srgbClr val="000000"/>
                </a:solidFill>
                <a:latin typeface="Times New Roman"/>
                <a:cs typeface="Times New Roman"/>
              </a:rPr>
              <a:t>What are our basic directions for the future</a:t>
            </a:r>
          </a:p>
          <a:p>
            <a:pPr>
              <a:lnSpc>
                <a:spcPts val="3220"/>
              </a:lnSpc>
            </a:pPr>
            <a:endParaRPr lang="en-CA" sz="2795" dirty="0">
              <a:solidFill>
                <a:srgbClr val="000000"/>
              </a:solidFill>
            </a:endParaRPr>
          </a:p>
        </p:txBody>
      </p:sp>
      <p:sp>
        <p:nvSpPr>
          <p:cNvPr id="6" name="TextBox 6"/>
          <p:cNvSpPr txBox="1"/>
          <p:nvPr/>
        </p:nvSpPr>
        <p:spPr>
          <a:xfrm>
            <a:off x="774700" y="2857500"/>
            <a:ext cx="8369300" cy="508000"/>
          </a:xfrm>
          <a:prstGeom prst="rect">
            <a:avLst/>
          </a:prstGeom>
          <a:noFill/>
        </p:spPr>
        <p:txBody>
          <a:bodyPr vert="horz" wrap="none" lIns="0" tIns="0" rIns="0" bIns="0" rtlCol="0">
            <a:spAutoFit/>
          </a:bodyPr>
          <a:lstStyle/>
          <a:p>
            <a:pPr>
              <a:lnSpc>
                <a:spcPts val="3220"/>
              </a:lnSpc>
            </a:pPr>
            <a:r>
              <a:rPr lang="en-CA" sz="2795" smtClean="0">
                <a:solidFill>
                  <a:srgbClr val="000000"/>
                </a:solidFill>
                <a:latin typeface="Times New Roman"/>
                <a:cs typeface="Times New Roman"/>
              </a:rPr>
              <a:t>- What systems and structures should we have in place</a:t>
            </a:r>
          </a:p>
          <a:p>
            <a:pPr>
              <a:lnSpc>
                <a:spcPts val="3220"/>
              </a:lnSpc>
            </a:pPr>
            <a:endParaRPr lang="en-CA" sz="2795">
              <a:solidFill>
                <a:srgbClr val="000000"/>
              </a:solidFill>
            </a:endParaRPr>
          </a:p>
        </p:txBody>
      </p:sp>
      <p:sp>
        <p:nvSpPr>
          <p:cNvPr id="7" name="TextBox 7"/>
          <p:cNvSpPr txBox="1"/>
          <p:nvPr/>
        </p:nvSpPr>
        <p:spPr>
          <a:xfrm>
            <a:off x="1054100" y="3289300"/>
            <a:ext cx="3616375" cy="820738"/>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to support our strategies?</a:t>
            </a:r>
          </a:p>
          <a:p>
            <a:pPr>
              <a:lnSpc>
                <a:spcPts val="3220"/>
              </a:lnSpc>
            </a:pPr>
            <a:endParaRPr lang="en-CA" sz="2798" dirty="0">
              <a:solidFill>
                <a:srgbClr val="000000"/>
              </a:solidFill>
            </a:endParaRPr>
          </a:p>
        </p:txBody>
      </p:sp>
      <p:sp>
        <p:nvSpPr>
          <p:cNvPr id="8" name="TextBox 8"/>
          <p:cNvSpPr txBox="1"/>
          <p:nvPr/>
        </p:nvSpPr>
        <p:spPr>
          <a:xfrm>
            <a:off x="317500" y="3810000"/>
            <a:ext cx="88265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Times New Roman"/>
                <a:cs typeface="Times New Roman"/>
              </a:rPr>
              <a:t>•</a:t>
            </a:r>
            <a:r>
              <a:rPr lang="en-CA" sz="3214" b="1" smtClean="0">
                <a:solidFill>
                  <a:srgbClr val="000000"/>
                </a:solidFill>
                <a:latin typeface="Times New Roman Bold"/>
                <a:cs typeface="Times New Roman Bold"/>
              </a:rPr>
              <a:t> Corporate strategy</a:t>
            </a:r>
          </a:p>
          <a:p>
            <a:pPr>
              <a:lnSpc>
                <a:spcPts val="3680"/>
              </a:lnSpc>
            </a:pPr>
            <a:endParaRPr lang="en-CA" sz="3204">
              <a:solidFill>
                <a:srgbClr val="000000"/>
              </a:solidFill>
            </a:endParaRPr>
          </a:p>
        </p:txBody>
      </p:sp>
      <p:sp>
        <p:nvSpPr>
          <p:cNvPr id="9" name="TextBox 9"/>
          <p:cNvSpPr txBox="1"/>
          <p:nvPr/>
        </p:nvSpPr>
        <p:spPr>
          <a:xfrm>
            <a:off x="774700" y="4368800"/>
            <a:ext cx="8369300" cy="1409700"/>
          </a:xfrm>
          <a:prstGeom prst="rect">
            <a:avLst/>
          </a:prstGeom>
          <a:noFill/>
        </p:spPr>
        <p:txBody>
          <a:bodyPr vert="horz" wrap="none" lIns="0" tIns="0" rIns="0" bIns="0" rtlCol="0">
            <a:spAutoFit/>
          </a:bodyPr>
          <a:lstStyle/>
          <a:p>
            <a:pPr>
              <a:lnSpc>
                <a:spcPts val="3350"/>
              </a:lnSpc>
            </a:pPr>
            <a:r>
              <a:rPr lang="en-CA" sz="2795" smtClean="0">
                <a:solidFill>
                  <a:srgbClr val="000000"/>
                </a:solidFill>
                <a:latin typeface="Times New Roman"/>
                <a:cs typeface="Times New Roman"/>
              </a:rPr>
              <a:t>- Decisions about the types of businesses to operate in,</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000000"/>
                </a:solidFill>
                <a:latin typeface="Times New Roman"/>
                <a:cs typeface="Times New Roman"/>
              </a:rPr>
              <a:t>which businesses to acquire and divest, and how best</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000000"/>
                </a:solidFill>
                <a:latin typeface="Times New Roman"/>
                <a:cs typeface="Times New Roman"/>
              </a:rPr>
              <a:t>to structure and finance the organisation</a:t>
            </a:r>
          </a:p>
          <a:p>
            <a:pPr>
              <a:lnSpc>
                <a:spcPts val="3350"/>
              </a:lnSpc>
            </a:pPr>
            <a:endParaRPr lang="en-CA" sz="2795">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685800"/>
            <a:ext cx="8229600" cy="595312"/>
          </a:xfrm>
        </p:spPr>
        <p:txBody>
          <a:bodyPr>
            <a:normAutofit fontScale="90000"/>
          </a:bodyPr>
          <a:lstStyle/>
          <a:p>
            <a:pPr eaLnBrk="1" hangingPunct="1">
              <a:defRPr/>
            </a:pPr>
            <a:r>
              <a:rPr lang="en-GB" dirty="0" smtClean="0"/>
              <a:t>Porter’s five forces framework</a:t>
            </a:r>
            <a:endParaRPr lang="en-GB" dirty="0" smtClean="0">
              <a:latin typeface="+mn-lt"/>
            </a:endParaRPr>
          </a:p>
        </p:txBody>
      </p:sp>
      <p:sp>
        <p:nvSpPr>
          <p:cNvPr id="23555" name="Content Placeholder 2"/>
          <p:cNvSpPr>
            <a:spLocks noGrp="1"/>
          </p:cNvSpPr>
          <p:nvPr>
            <p:ph idx="1"/>
          </p:nvPr>
        </p:nvSpPr>
        <p:spPr>
          <a:xfrm>
            <a:off x="688975" y="1752600"/>
            <a:ext cx="8455025" cy="3649663"/>
          </a:xfrm>
        </p:spPr>
        <p:txBody>
          <a:bodyPr/>
          <a:lstStyle/>
          <a:p>
            <a:pPr marL="0" indent="0" eaLnBrk="1" hangingPunct="1">
              <a:buFont typeface="Wingdings 2" pitchFamily="18" charset="2"/>
              <a:buNone/>
              <a:tabLst>
                <a:tab pos="285750" algn="l"/>
              </a:tabLst>
              <a:defRPr/>
            </a:pPr>
            <a:r>
              <a:rPr lang="en-GB" sz="2400" b="1" dirty="0" smtClean="0">
                <a:solidFill>
                  <a:srgbClr val="0070C0"/>
                </a:solidFill>
              </a:rPr>
              <a:t>Porter’s five forces </a:t>
            </a:r>
            <a:r>
              <a:rPr lang="en-GB" sz="2400" dirty="0" smtClean="0"/>
              <a:t>framework helps identify the attractiveness of an industry in terms of five competitive forces: </a:t>
            </a:r>
          </a:p>
          <a:p>
            <a:pPr marL="0" indent="0" eaLnBrk="1" hangingPunct="1">
              <a:buClr>
                <a:srgbClr val="0F6FC6"/>
              </a:buClr>
              <a:tabLst>
                <a:tab pos="285750" algn="l"/>
              </a:tabLst>
              <a:defRPr/>
            </a:pPr>
            <a:r>
              <a:rPr lang="en-GB" sz="2400" b="1" i="1" dirty="0" smtClean="0">
                <a:solidFill>
                  <a:srgbClr val="0070C0"/>
                </a:solidFill>
              </a:rPr>
              <a:t>	the threat of entry, </a:t>
            </a:r>
          </a:p>
          <a:p>
            <a:pPr marL="0" indent="0" eaLnBrk="1" hangingPunct="1">
              <a:buClr>
                <a:srgbClr val="0F6FC6"/>
              </a:buClr>
              <a:tabLst>
                <a:tab pos="285750" algn="l"/>
              </a:tabLst>
              <a:defRPr/>
            </a:pPr>
            <a:r>
              <a:rPr lang="en-GB" sz="2400" b="1" i="1" dirty="0" smtClean="0">
                <a:solidFill>
                  <a:srgbClr val="0070C0"/>
                </a:solidFill>
              </a:rPr>
              <a:t>	the threat of substitutes, </a:t>
            </a:r>
          </a:p>
          <a:p>
            <a:pPr marL="0" indent="0" eaLnBrk="1" hangingPunct="1">
              <a:buClr>
                <a:srgbClr val="0F6FC6"/>
              </a:buClr>
              <a:tabLst>
                <a:tab pos="285750" algn="l"/>
              </a:tabLst>
              <a:defRPr/>
            </a:pPr>
            <a:r>
              <a:rPr lang="en-GB" sz="2400" b="1" i="1" dirty="0" smtClean="0">
                <a:solidFill>
                  <a:srgbClr val="0070C0"/>
                </a:solidFill>
              </a:rPr>
              <a:t>	the bargaining power of buyers,</a:t>
            </a:r>
          </a:p>
          <a:p>
            <a:pPr marL="0" indent="0" eaLnBrk="1" hangingPunct="1">
              <a:buClr>
                <a:srgbClr val="0F6FC6"/>
              </a:buClr>
              <a:tabLst>
                <a:tab pos="285750" algn="l"/>
              </a:tabLst>
              <a:defRPr/>
            </a:pPr>
            <a:r>
              <a:rPr lang="en-GB" sz="2400" b="1" i="1" dirty="0" smtClean="0">
                <a:solidFill>
                  <a:srgbClr val="0070C0"/>
                </a:solidFill>
              </a:rPr>
              <a:t>	the bargaining power of suppliers and</a:t>
            </a:r>
          </a:p>
          <a:p>
            <a:pPr marL="0" indent="0" eaLnBrk="1" hangingPunct="1">
              <a:buClr>
                <a:srgbClr val="0F6FC6"/>
              </a:buClr>
              <a:tabLst>
                <a:tab pos="285750" algn="l"/>
              </a:tabLst>
              <a:defRPr/>
            </a:pPr>
            <a:r>
              <a:rPr lang="en-GB" sz="2400" b="1" i="1" dirty="0" smtClean="0">
                <a:solidFill>
                  <a:srgbClr val="0070C0"/>
                </a:solidFill>
              </a:rPr>
              <a:t>	the extent of rivalry between competitors. </a:t>
            </a:r>
          </a:p>
          <a:p>
            <a:pPr marL="0" indent="0" eaLnBrk="1" hangingPunct="1">
              <a:buFont typeface="Wingdings 2" pitchFamily="18" charset="2"/>
              <a:buNone/>
              <a:tabLst>
                <a:tab pos="285750" algn="l"/>
              </a:tabLst>
              <a:defRPr/>
            </a:pPr>
            <a:r>
              <a:rPr lang="en-GB" sz="2400" dirty="0" smtClean="0"/>
              <a:t>	The five forces constitute an industry’s ‘structure’.</a:t>
            </a:r>
          </a:p>
          <a:p>
            <a:pPr eaLnBrk="1" hangingPunct="1">
              <a:buFont typeface="Wingdings 2" pitchFamily="18" charset="2"/>
              <a:buNone/>
              <a:defRPr/>
            </a:pPr>
            <a:endParaRPr lang="en-GB" sz="2400" dirty="0" smtClean="0"/>
          </a:p>
        </p:txBody>
      </p:sp>
    </p:spTree>
    <p:extLst>
      <p:ext uri="{BB962C8B-B14F-4D97-AF65-F5344CB8AC3E}">
        <p14:creationId xmlns:p14="http://schemas.microsoft.com/office/powerpoint/2010/main" val="29590887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6164263"/>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800" i="1"/>
              <a:t>Source</a:t>
            </a:r>
            <a:r>
              <a:rPr lang="en-GB" sz="800"/>
              <a:t>: Adapted with the permission of The Free Press, a Division of Simon &amp; Schuster Adult Publishing Group, from </a:t>
            </a:r>
            <a:r>
              <a:rPr lang="en-GB" sz="800" i="1"/>
              <a:t>Competitive Strategy: Techniques for Analyzing Industries and Competitors </a:t>
            </a:r>
            <a:r>
              <a:rPr lang="en-GB" sz="800"/>
              <a:t>by Michael E. Porter. Copyright © 1980, 1998 by The Free Press. All rights reserved</a:t>
            </a:r>
          </a:p>
        </p:txBody>
      </p:sp>
      <p:pic>
        <p:nvPicPr>
          <p:cNvPr id="36867" name="Picture 3" descr="G:\Powerpoint\Pe_Uk\PE133-Johnson\Final files\Gif\ch02\C02NE0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25" y="1928813"/>
            <a:ext cx="43862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3"/>
          <p:cNvSpPr>
            <a:spLocks noChangeArrowheads="1"/>
          </p:cNvSpPr>
          <p:nvPr/>
        </p:nvSpPr>
        <p:spPr bwMode="auto">
          <a:xfrm>
            <a:off x="428625" y="1143000"/>
            <a:ext cx="842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600" b="1" dirty="0" smtClean="0"/>
              <a:t>            The </a:t>
            </a:r>
            <a:r>
              <a:rPr lang="en-GB" sz="3600" b="1" dirty="0"/>
              <a:t>five forces framework </a:t>
            </a:r>
          </a:p>
        </p:txBody>
      </p:sp>
      <p:sp>
        <p:nvSpPr>
          <p:cNvPr id="36869" name="Rectangle 9"/>
          <p:cNvSpPr>
            <a:spLocks noChangeArrowheads="1"/>
          </p:cNvSpPr>
          <p:nvPr/>
        </p:nvSpPr>
        <p:spPr bwMode="auto">
          <a:xfrm>
            <a:off x="304800" y="5880100"/>
            <a:ext cx="283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The five forces framework</a:t>
            </a:r>
          </a:p>
        </p:txBody>
      </p:sp>
    </p:spTree>
    <p:extLst>
      <p:ext uri="{BB962C8B-B14F-4D97-AF65-F5344CB8AC3E}">
        <p14:creationId xmlns:p14="http://schemas.microsoft.com/office/powerpoint/2010/main" val="22343290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mtClean="0">
                <a:solidFill>
                  <a:srgbClr val="333333"/>
                </a:solidFill>
                <a:latin typeface="Trebuchet MS" pitchFamily="34" charset="0"/>
              </a:rPr>
              <a:t>Threat of New Entrants</a:t>
            </a:r>
            <a:endParaRPr lang="en-US" smtClean="0">
              <a:solidFill>
                <a:srgbClr val="333333"/>
              </a:solidFill>
              <a:latin typeface="Trebuchet MS" pitchFamily="34" charset="0"/>
            </a:endParaRPr>
          </a:p>
        </p:txBody>
      </p:sp>
      <p:sp>
        <p:nvSpPr>
          <p:cNvPr id="3075" name="Rectangle 3"/>
          <p:cNvSpPr>
            <a:spLocks noGrp="1" noChangeArrowheads="1"/>
          </p:cNvSpPr>
          <p:nvPr>
            <p:ph type="body" idx="1"/>
          </p:nvPr>
        </p:nvSpPr>
        <p:spPr>
          <a:xfrm>
            <a:off x="368300" y="1828800"/>
            <a:ext cx="8775700" cy="6319585"/>
          </a:xfrm>
        </p:spPr>
        <p:txBody>
          <a:bodyPr/>
          <a:lstStyle/>
          <a:p>
            <a:pPr lvl="2">
              <a:spcBef>
                <a:spcPts val="500"/>
              </a:spcBef>
              <a:spcAft>
                <a:spcPts val="500"/>
              </a:spcAft>
            </a:pPr>
            <a:endParaRPr lang="en-GB" dirty="0" smtClean="0">
              <a:solidFill>
                <a:srgbClr val="333333"/>
              </a:solidFill>
              <a:latin typeface="Trebuchet MS" pitchFamily="34" charset="0"/>
            </a:endParaRPr>
          </a:p>
          <a:p>
            <a:r>
              <a:rPr lang="en-GB" sz="2400" dirty="0" smtClean="0">
                <a:solidFill>
                  <a:srgbClr val="333333"/>
                </a:solidFill>
                <a:latin typeface="Trebuchet MS" pitchFamily="34" charset="0"/>
              </a:rPr>
              <a:t>New entrants to an industry can raise the level of competition, thereby reducing its attractiveness. </a:t>
            </a:r>
          </a:p>
          <a:p>
            <a:r>
              <a:rPr lang="en-GB" sz="2400" dirty="0" smtClean="0">
                <a:solidFill>
                  <a:srgbClr val="333333"/>
                </a:solidFill>
                <a:latin typeface="Trebuchet MS" pitchFamily="34" charset="0"/>
              </a:rPr>
              <a:t>The threat of new entrants largely depends on the barriers to entry. </a:t>
            </a:r>
          </a:p>
          <a:p>
            <a:r>
              <a:rPr lang="en-GB" sz="2400" dirty="0" smtClean="0">
                <a:solidFill>
                  <a:srgbClr val="333333"/>
                </a:solidFill>
                <a:latin typeface="Trebuchet MS" pitchFamily="34" charset="0"/>
              </a:rPr>
              <a:t>High entry barriers exist in some industries (e.g. shipbuilding) whereas other industries are very easy to enter (e.g. estate agency). </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26239246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1484313"/>
            <a:ext cx="7772400" cy="101600"/>
          </a:xfrm>
        </p:spPr>
        <p:txBody>
          <a:bodyPr>
            <a:normAutofit fontScale="90000"/>
          </a:bodyPr>
          <a:lstStyle/>
          <a:p>
            <a:r>
              <a:rPr lang="en-GB" dirty="0" smtClean="0">
                <a:solidFill>
                  <a:srgbClr val="333333"/>
                </a:solidFill>
                <a:latin typeface="Trebuchet MS" pitchFamily="34" charset="0"/>
              </a:rPr>
              <a:t>Key barriers to entry include</a:t>
            </a:r>
            <a:r>
              <a:rPr lang="en-US" dirty="0" smtClean="0">
                <a:solidFill>
                  <a:srgbClr val="333333"/>
                </a:solidFill>
                <a:latin typeface="Trebuchet MS" pitchFamily="34" charset="0"/>
              </a:rPr>
              <a:t/>
            </a:r>
            <a:br>
              <a:rPr lang="en-US" dirty="0" smtClean="0">
                <a:solidFill>
                  <a:srgbClr val="333333"/>
                </a:solidFill>
                <a:latin typeface="Trebuchet MS" pitchFamily="34" charset="0"/>
              </a:rPr>
            </a:br>
            <a:endParaRPr lang="en-US" dirty="0" smtClean="0">
              <a:solidFill>
                <a:srgbClr val="333333"/>
              </a:solidFill>
              <a:latin typeface="Trebuchet MS" pitchFamily="34" charset="0"/>
            </a:endParaRPr>
          </a:p>
        </p:txBody>
      </p:sp>
      <p:sp>
        <p:nvSpPr>
          <p:cNvPr id="4099" name="Rectangle 3"/>
          <p:cNvSpPr>
            <a:spLocks noGrp="1" noChangeArrowheads="1"/>
          </p:cNvSpPr>
          <p:nvPr>
            <p:ph type="body" idx="1"/>
          </p:nvPr>
        </p:nvSpPr>
        <p:spPr>
          <a:xfrm>
            <a:off x="990600" y="1981200"/>
            <a:ext cx="7772400" cy="4114800"/>
          </a:xfrm>
        </p:spPr>
        <p:txBody>
          <a:bodyPr>
            <a:normAutofit/>
          </a:bodyPr>
          <a:lstStyle/>
          <a:p>
            <a:pPr>
              <a:spcBef>
                <a:spcPts val="500"/>
              </a:spcBef>
              <a:spcAft>
                <a:spcPts val="500"/>
              </a:spcAft>
            </a:pPr>
            <a:r>
              <a:rPr lang="en-GB" sz="2400" dirty="0" smtClean="0">
                <a:solidFill>
                  <a:srgbClr val="333333"/>
                </a:solidFill>
                <a:latin typeface="Trebuchet MS" pitchFamily="34" charset="0"/>
              </a:rPr>
              <a:t> Economies of scale</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Capital / investment requirements</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Brand loyalty and customer switching costs</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Access to industry distribution  channels</a:t>
            </a:r>
            <a:br>
              <a:rPr lang="en-GB" sz="2400" dirty="0" smtClean="0">
                <a:solidFill>
                  <a:srgbClr val="333333"/>
                </a:solidFill>
                <a:latin typeface="Trebuchet MS" pitchFamily="34" charset="0"/>
              </a:rPr>
            </a:br>
            <a:endParaRPr lang="en-GB"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11058737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additive="base">
                                        <p:cTn id="2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 calcmode="lin" valueType="num">
                                      <p:cBhvr additive="base">
                                        <p:cTn id="3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solidFill>
                  <a:srgbClr val="333333"/>
                </a:solidFill>
                <a:latin typeface="Trebuchet MS" pitchFamily="34" charset="0"/>
              </a:rPr>
              <a:t>Threat of Substitutes</a:t>
            </a:r>
            <a:endParaRPr lang="en-US" smtClean="0">
              <a:solidFill>
                <a:srgbClr val="333333"/>
              </a:solidFill>
              <a:latin typeface="Trebuchet MS" pitchFamily="34" charset="0"/>
            </a:endParaRPr>
          </a:p>
        </p:txBody>
      </p:sp>
      <p:sp>
        <p:nvSpPr>
          <p:cNvPr id="5123" name="Rectangle 3"/>
          <p:cNvSpPr>
            <a:spLocks noGrp="1" noChangeArrowheads="1"/>
          </p:cNvSpPr>
          <p:nvPr>
            <p:ph type="body" idx="1"/>
          </p:nvPr>
        </p:nvSpPr>
        <p:spPr>
          <a:xfrm>
            <a:off x="228600" y="1752600"/>
            <a:ext cx="8242300" cy="6319585"/>
          </a:xfrm>
        </p:spPr>
        <p:txBody>
          <a:bodyPr/>
          <a:lstStyle/>
          <a:p>
            <a:pPr lvl="2">
              <a:spcBef>
                <a:spcPts val="500"/>
              </a:spcBef>
              <a:spcAft>
                <a:spcPts val="500"/>
              </a:spcAft>
            </a:pPr>
            <a:endParaRPr lang="en-GB"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The presence of substitute products can lower industry attractiveness and profitability because they limit price levels. The threat of substitute products depends on:</a:t>
            </a:r>
          </a:p>
        </p:txBody>
      </p:sp>
    </p:spTree>
    <p:extLst>
      <p:ext uri="{BB962C8B-B14F-4D97-AF65-F5344CB8AC3E}">
        <p14:creationId xmlns:p14="http://schemas.microsoft.com/office/powerpoint/2010/main" val="27516404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1700213"/>
            <a:ext cx="8424863" cy="433387"/>
          </a:xfrm>
        </p:spPr>
        <p:txBody>
          <a:bodyPr>
            <a:normAutofit fontScale="90000"/>
          </a:bodyPr>
          <a:lstStyle/>
          <a:p>
            <a:r>
              <a:rPr lang="en-GB" sz="4000" dirty="0" smtClean="0">
                <a:solidFill>
                  <a:srgbClr val="333333"/>
                </a:solidFill>
                <a:latin typeface="Trebuchet MS" pitchFamily="34" charset="0"/>
              </a:rPr>
              <a:t>Bargaining Power of Suppliers</a:t>
            </a:r>
            <a:r>
              <a:rPr lang="en-GB" dirty="0" smtClean="0">
                <a:solidFill>
                  <a:srgbClr val="333333"/>
                </a:solidFill>
                <a:latin typeface="Trebuchet MS" pitchFamily="34" charset="0"/>
              </a:rPr>
              <a:t> (</a:t>
            </a:r>
            <a:r>
              <a:rPr lang="en-GB" sz="2000" dirty="0" smtClean="0">
                <a:solidFill>
                  <a:srgbClr val="333333"/>
                </a:solidFill>
                <a:latin typeface="Trebuchet MS" pitchFamily="34" charset="0"/>
              </a:rPr>
              <a:t>Suppliers are the businesses that supply materials &amp; other products into the industry)</a:t>
            </a:r>
            <a:r>
              <a:rPr lang="en-GB" dirty="0" smtClean="0">
                <a:solidFill>
                  <a:srgbClr val="333333"/>
                </a:solidFill>
                <a:latin typeface="Trebuchet MS" pitchFamily="34" charset="0"/>
              </a:rPr>
              <a:t/>
            </a:r>
            <a:br>
              <a:rPr lang="en-GB" dirty="0" smtClean="0">
                <a:solidFill>
                  <a:srgbClr val="333333"/>
                </a:solidFill>
                <a:latin typeface="Trebuchet MS" pitchFamily="34" charset="0"/>
              </a:rPr>
            </a:br>
            <a:endParaRPr lang="en-US" dirty="0" smtClean="0">
              <a:solidFill>
                <a:srgbClr val="333333"/>
              </a:solidFill>
              <a:latin typeface="Trebuchet MS" pitchFamily="34" charset="0"/>
            </a:endParaRPr>
          </a:p>
        </p:txBody>
      </p:sp>
      <p:sp>
        <p:nvSpPr>
          <p:cNvPr id="6147" name="Rectangle 3"/>
          <p:cNvSpPr>
            <a:spLocks noGrp="1" noChangeArrowheads="1"/>
          </p:cNvSpPr>
          <p:nvPr>
            <p:ph type="body" idx="1"/>
          </p:nvPr>
        </p:nvSpPr>
        <p:spPr>
          <a:xfrm>
            <a:off x="228600" y="2590800"/>
            <a:ext cx="8763000" cy="3600450"/>
          </a:xfrm>
        </p:spPr>
        <p:txBody>
          <a:bodyPr/>
          <a:lstStyle/>
          <a:p>
            <a:pPr>
              <a:spcBef>
                <a:spcPts val="500"/>
              </a:spcBef>
              <a:spcAft>
                <a:spcPts val="500"/>
              </a:spcAft>
            </a:pPr>
            <a:r>
              <a:rPr lang="en-GB" sz="2400" dirty="0" smtClean="0">
                <a:solidFill>
                  <a:srgbClr val="333333"/>
                </a:solidFill>
                <a:latin typeface="Trebuchet MS" pitchFamily="34" charset="0"/>
              </a:rPr>
              <a:t>The cost of items bought from suppliers (e.g. raw materials, components) can have a significant impact on a company's profitability. If suppliers have high bargaining power over a company, then in theory the company's industry is less attractive. </a:t>
            </a:r>
            <a:endParaRPr lang="en-US" dirty="0" smtClean="0"/>
          </a:p>
        </p:txBody>
      </p:sp>
    </p:spTree>
    <p:extLst>
      <p:ext uri="{BB962C8B-B14F-4D97-AF65-F5344CB8AC3E}">
        <p14:creationId xmlns:p14="http://schemas.microsoft.com/office/powerpoint/2010/main" val="13548639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1844675"/>
            <a:ext cx="8424863" cy="288925"/>
          </a:xfrm>
        </p:spPr>
        <p:txBody>
          <a:bodyPr>
            <a:noAutofit/>
          </a:bodyPr>
          <a:lstStyle/>
          <a:p>
            <a:r>
              <a:rPr lang="en-GB" sz="3600" dirty="0" smtClean="0">
                <a:solidFill>
                  <a:srgbClr val="333333"/>
                </a:solidFill>
                <a:latin typeface="Trebuchet MS" pitchFamily="34" charset="0"/>
              </a:rPr>
              <a:t>The bargaining power of suppliers will be high when:</a:t>
            </a:r>
            <a:br>
              <a:rPr lang="en-GB" sz="3600" dirty="0" smtClean="0">
                <a:solidFill>
                  <a:srgbClr val="333333"/>
                </a:solidFill>
                <a:latin typeface="Trebuchet MS" pitchFamily="34" charset="0"/>
              </a:rPr>
            </a:br>
            <a:endParaRPr lang="en-US" sz="3600" dirty="0" smtClean="0">
              <a:solidFill>
                <a:srgbClr val="333333"/>
              </a:solidFill>
              <a:latin typeface="Trebuchet MS" pitchFamily="34" charset="0"/>
            </a:endParaRPr>
          </a:p>
        </p:txBody>
      </p:sp>
      <p:sp>
        <p:nvSpPr>
          <p:cNvPr id="7171" name="Rectangle 3"/>
          <p:cNvSpPr>
            <a:spLocks noGrp="1" noChangeArrowheads="1"/>
          </p:cNvSpPr>
          <p:nvPr>
            <p:ph type="body" idx="1"/>
          </p:nvPr>
        </p:nvSpPr>
        <p:spPr>
          <a:xfrm>
            <a:off x="457200" y="2514600"/>
            <a:ext cx="8229600" cy="3657600"/>
          </a:xfrm>
        </p:spPr>
        <p:txBody>
          <a:bodyPr>
            <a:normAutofit/>
          </a:bodyPr>
          <a:lstStyle/>
          <a:p>
            <a:pPr>
              <a:spcBef>
                <a:spcPts val="500"/>
              </a:spcBef>
              <a:spcAft>
                <a:spcPts val="500"/>
              </a:spcAft>
              <a:buFontTx/>
              <a:buNone/>
            </a:pPr>
            <a:r>
              <a:rPr lang="en-GB" dirty="0" smtClean="0">
                <a:solidFill>
                  <a:srgbClr val="333333"/>
                </a:solidFill>
                <a:latin typeface="Trebuchet MS" pitchFamily="34" charset="0"/>
              </a:rPr>
              <a:t>- </a:t>
            </a:r>
            <a:r>
              <a:rPr lang="en-GB" sz="2400" dirty="0" smtClean="0">
                <a:solidFill>
                  <a:srgbClr val="333333"/>
                </a:solidFill>
                <a:latin typeface="Trebuchet MS" pitchFamily="34" charset="0"/>
              </a:rPr>
              <a:t>There are many buyers and few dominant suppliers</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The offer unique or scarce resources with high switching costs</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Suppliers threaten to integrate forward into the industry</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29583096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1484313"/>
            <a:ext cx="8424863" cy="649287"/>
          </a:xfrm>
        </p:spPr>
        <p:txBody>
          <a:bodyPr>
            <a:normAutofit fontScale="90000"/>
          </a:bodyPr>
          <a:lstStyle/>
          <a:p>
            <a:r>
              <a:rPr lang="en-GB" smtClean="0">
                <a:solidFill>
                  <a:srgbClr val="333333"/>
                </a:solidFill>
                <a:latin typeface="Trebuchet MS" pitchFamily="34" charset="0"/>
              </a:rPr>
              <a:t>Bargaining Power of Buyers </a:t>
            </a:r>
            <a:r>
              <a:rPr lang="en-GB" sz="1800" smtClean="0">
                <a:solidFill>
                  <a:srgbClr val="333333"/>
                </a:solidFill>
                <a:latin typeface="Trebuchet MS" pitchFamily="34" charset="0"/>
              </a:rPr>
              <a:t>(Buyers are the people / organisations who create demand in an industry)</a:t>
            </a:r>
            <a:br>
              <a:rPr lang="en-GB" sz="1800" smtClean="0">
                <a:solidFill>
                  <a:srgbClr val="333333"/>
                </a:solidFill>
                <a:latin typeface="Trebuchet MS" pitchFamily="34" charset="0"/>
              </a:rPr>
            </a:br>
            <a:endParaRPr lang="en-US" smtClean="0">
              <a:solidFill>
                <a:srgbClr val="333333"/>
              </a:solidFill>
              <a:latin typeface="Trebuchet MS" pitchFamily="34" charset="0"/>
            </a:endParaRPr>
          </a:p>
        </p:txBody>
      </p:sp>
      <p:sp>
        <p:nvSpPr>
          <p:cNvPr id="8195" name="Rectangle 3"/>
          <p:cNvSpPr>
            <a:spLocks noGrp="1" noChangeArrowheads="1"/>
          </p:cNvSpPr>
          <p:nvPr>
            <p:ph type="body" idx="1"/>
          </p:nvPr>
        </p:nvSpPr>
        <p:spPr>
          <a:xfrm>
            <a:off x="304800" y="2438400"/>
            <a:ext cx="8686800" cy="3671888"/>
          </a:xfrm>
        </p:spPr>
        <p:txBody>
          <a:bodyPr/>
          <a:lstStyle/>
          <a:p>
            <a:pPr>
              <a:spcBef>
                <a:spcPts val="500"/>
              </a:spcBef>
              <a:spcAft>
                <a:spcPts val="500"/>
              </a:spcAft>
            </a:pPr>
            <a:r>
              <a:rPr lang="en-GB" sz="2400" dirty="0" smtClean="0">
                <a:solidFill>
                  <a:srgbClr val="333333"/>
                </a:solidFill>
                <a:latin typeface="Trebuchet MS" pitchFamily="34" charset="0"/>
              </a:rPr>
              <a:t>The bargaining power of buyers is greater when</a:t>
            </a:r>
          </a:p>
          <a:p>
            <a:pPr>
              <a:spcBef>
                <a:spcPts val="500"/>
              </a:spcBef>
              <a:spcAft>
                <a:spcPts val="500"/>
              </a:spcAft>
            </a:pPr>
            <a:r>
              <a:rPr lang="en-GB" sz="2400" dirty="0" smtClean="0">
                <a:solidFill>
                  <a:srgbClr val="333333"/>
                </a:solidFill>
                <a:latin typeface="Trebuchet MS" pitchFamily="34" charset="0"/>
              </a:rPr>
              <a:t>- There are few dominant buyers and many sellers in the industry</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Products are standardised</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12610025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GB" sz="3600" dirty="0" smtClean="0">
                <a:solidFill>
                  <a:srgbClr val="333333"/>
                </a:solidFill>
                <a:latin typeface="Trebuchet MS" pitchFamily="34" charset="0"/>
              </a:rPr>
              <a:t>Intensity of Rivalry</a:t>
            </a:r>
            <a:br>
              <a:rPr lang="en-GB" sz="3600" dirty="0" smtClean="0">
                <a:solidFill>
                  <a:srgbClr val="333333"/>
                </a:solidFill>
                <a:latin typeface="Trebuchet MS" pitchFamily="34" charset="0"/>
              </a:rPr>
            </a:br>
            <a:endParaRPr lang="en-US" sz="3600" dirty="0" smtClean="0">
              <a:solidFill>
                <a:srgbClr val="333333"/>
              </a:solidFill>
              <a:latin typeface="Trebuchet MS" pitchFamily="34" charset="0"/>
            </a:endParaRPr>
          </a:p>
        </p:txBody>
      </p:sp>
      <p:sp>
        <p:nvSpPr>
          <p:cNvPr id="9219" name="Rectangle 3"/>
          <p:cNvSpPr>
            <a:spLocks noGrp="1" noChangeArrowheads="1"/>
          </p:cNvSpPr>
          <p:nvPr>
            <p:ph type="body" idx="1"/>
          </p:nvPr>
        </p:nvSpPr>
        <p:spPr>
          <a:xfrm>
            <a:off x="152400" y="1447800"/>
            <a:ext cx="8623300" cy="6319585"/>
          </a:xfrm>
        </p:spPr>
        <p:txBody>
          <a:bodyPr/>
          <a:lstStyle/>
          <a:p>
            <a:pPr>
              <a:spcBef>
                <a:spcPts val="500"/>
              </a:spcBef>
              <a:spcAft>
                <a:spcPts val="500"/>
              </a:spcAft>
            </a:pPr>
            <a:r>
              <a:rPr lang="en-GB" sz="2400" dirty="0" smtClean="0">
                <a:solidFill>
                  <a:srgbClr val="333333"/>
                </a:solidFill>
                <a:latin typeface="Trebuchet MS" pitchFamily="34" charset="0"/>
              </a:rPr>
              <a:t>The intensity of rivalry between competitors in an industry will depend on:</a:t>
            </a:r>
          </a:p>
          <a:p>
            <a:r>
              <a:rPr lang="en-GB" sz="2400" dirty="0" smtClean="0">
                <a:solidFill>
                  <a:srgbClr val="333333"/>
                </a:solidFill>
                <a:latin typeface="Trebuchet MS" pitchFamily="34" charset="0"/>
              </a:rPr>
              <a:t>- The structure of competition - for example, rivalry is more intense where there are many small or equally sized competitors; rivalry is less when an industry has a clear market leader</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The maturity of the industry, a lack of growth will lead to a ‘shakeout’</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7481325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GB" sz="3600" dirty="0" smtClean="0">
                <a:solidFill>
                  <a:srgbClr val="333333"/>
                </a:solidFill>
                <a:latin typeface="Trebuchet MS" pitchFamily="34" charset="0"/>
              </a:rPr>
              <a:t>Intensity of Rivalry</a:t>
            </a:r>
            <a:endParaRPr lang="en-US" sz="3600" dirty="0" smtClean="0">
              <a:solidFill>
                <a:srgbClr val="333333"/>
              </a:solidFill>
              <a:latin typeface="Trebuchet MS" pitchFamily="34" charset="0"/>
            </a:endParaRPr>
          </a:p>
        </p:txBody>
      </p:sp>
      <p:sp>
        <p:nvSpPr>
          <p:cNvPr id="10243" name="Rectangle 3"/>
          <p:cNvSpPr>
            <a:spLocks noGrp="1" noChangeArrowheads="1"/>
          </p:cNvSpPr>
          <p:nvPr>
            <p:ph type="body" idx="1"/>
          </p:nvPr>
        </p:nvSpPr>
        <p:spPr>
          <a:xfrm>
            <a:off x="341004" y="1752600"/>
            <a:ext cx="8470900" cy="6319585"/>
          </a:xfrm>
        </p:spPr>
        <p:txBody>
          <a:bodyPr/>
          <a:lstStyle/>
          <a:p>
            <a:r>
              <a:rPr lang="en-GB" sz="2400" dirty="0" smtClean="0">
                <a:solidFill>
                  <a:srgbClr val="333333"/>
                </a:solidFill>
                <a:latin typeface="Trebuchet MS" pitchFamily="34" charset="0"/>
              </a:rPr>
              <a:t>Degree of differentiation through brand loyalty; industries where competitors can differentiate their products have less rivalry </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Switching costs - rivalry is reduced where buyers have high switching costs - i.e. there is a significant cost associated with the decision to buy a product from an alternative supplier</a:t>
            </a:r>
            <a:br>
              <a:rPr lang="en-GB" sz="2400" dirty="0" smtClean="0">
                <a:solidFill>
                  <a:srgbClr val="333333"/>
                </a:solidFill>
                <a:latin typeface="Trebuchet MS" pitchFamily="34" charset="0"/>
              </a:rPr>
            </a:b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20224178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3" name="TextBox 2"/>
          <p:cNvSpPr txBox="1"/>
          <p:nvPr/>
        </p:nvSpPr>
        <p:spPr>
          <a:xfrm>
            <a:off x="546100" y="939800"/>
            <a:ext cx="8597900" cy="1270000"/>
          </a:xfrm>
          <a:prstGeom prst="rect">
            <a:avLst/>
          </a:prstGeom>
          <a:noFill/>
        </p:spPr>
        <p:txBody>
          <a:bodyPr vert="horz" wrap="none" lIns="0" tIns="0" rIns="0" bIns="0" rtlCol="0">
            <a:spAutoFit/>
          </a:bodyPr>
          <a:lstStyle/>
          <a:p>
            <a:pPr>
              <a:lnSpc>
                <a:spcPts val="4300"/>
              </a:lnSpc>
            </a:pPr>
            <a:r>
              <a:rPr lang="en-CA" sz="3600" smtClean="0">
                <a:solidFill>
                  <a:srgbClr val="000000"/>
                </a:solidFill>
                <a:latin typeface="Times New Roman"/>
                <a:cs typeface="Times New Roman"/>
              </a:rPr>
              <a:t>If DSI confines itself footwear business,</a:t>
            </a:r>
            <a:r>
              <a:rPr lang="en-CA" sz="3600" smtClean="0">
                <a:solidFill>
                  <a:srgbClr val="000000"/>
                </a:solidFill>
                <a:latin typeface="Times New Roman"/>
              </a:rPr>
              <a:t/>
            </a:r>
            <a:br>
              <a:rPr lang="en-CA" sz="3600" smtClean="0">
                <a:solidFill>
                  <a:srgbClr val="000000"/>
                </a:solidFill>
                <a:latin typeface="Times New Roman"/>
              </a:rPr>
            </a:br>
            <a:r>
              <a:rPr lang="en-CA" sz="3600" smtClean="0">
                <a:solidFill>
                  <a:srgbClr val="000000"/>
                </a:solidFill>
                <a:latin typeface="Times New Roman"/>
                <a:cs typeface="Times New Roman"/>
              </a:rPr>
              <a:t>can they offer tyres , tubes, schoolbags?</a:t>
            </a:r>
          </a:p>
          <a:p>
            <a:pPr>
              <a:lnSpc>
                <a:spcPts val="4300"/>
              </a:lnSpc>
            </a:pPr>
            <a:endParaRPr lang="en-CA" sz="3600">
              <a:solidFill>
                <a:srgbClr val="00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68300" y="383477"/>
            <a:ext cx="8089900" cy="1595967"/>
          </a:xfrm>
        </p:spPr>
        <p:txBody>
          <a:bodyPr>
            <a:normAutofit/>
          </a:bodyPr>
          <a:lstStyle/>
          <a:p>
            <a:r>
              <a:rPr lang="en-GB" sz="3600" dirty="0" smtClean="0">
                <a:solidFill>
                  <a:srgbClr val="333333"/>
                </a:solidFill>
                <a:latin typeface="Trebuchet MS" pitchFamily="34" charset="0"/>
              </a:rPr>
              <a:t>Intensity of Rivalry</a:t>
            </a:r>
            <a:endParaRPr lang="en-US" sz="3600" dirty="0" smtClean="0">
              <a:solidFill>
                <a:srgbClr val="333333"/>
              </a:solidFill>
              <a:latin typeface="Trebuchet MS" pitchFamily="34" charset="0"/>
            </a:endParaRPr>
          </a:p>
        </p:txBody>
      </p:sp>
      <p:sp>
        <p:nvSpPr>
          <p:cNvPr id="11267" name="Rectangle 3"/>
          <p:cNvSpPr>
            <a:spLocks noGrp="1" noChangeArrowheads="1"/>
          </p:cNvSpPr>
          <p:nvPr>
            <p:ph type="body" idx="1"/>
          </p:nvPr>
        </p:nvSpPr>
        <p:spPr>
          <a:xfrm>
            <a:off x="368300" y="1676400"/>
            <a:ext cx="8470900" cy="6319585"/>
          </a:xfrm>
        </p:spPr>
        <p:txBody>
          <a:bodyPr/>
          <a:lstStyle/>
          <a:p>
            <a:r>
              <a:rPr lang="en-GB" sz="2400" dirty="0" smtClean="0">
                <a:solidFill>
                  <a:srgbClr val="333333"/>
                </a:solidFill>
                <a:latin typeface="Trebuchet MS" pitchFamily="34" charset="0"/>
              </a:rPr>
              <a:t>The height of entry barriers </a:t>
            </a:r>
          </a:p>
          <a:p>
            <a:r>
              <a:rPr lang="en-GB" sz="2400" dirty="0" smtClean="0">
                <a:solidFill>
                  <a:srgbClr val="333333"/>
                </a:solidFill>
                <a:latin typeface="Trebuchet MS" pitchFamily="34" charset="0"/>
              </a:rPr>
              <a:t>Exit barriers - when barriers to leaving an industry are high (e.g. the cost of closing down factories) - then competitors tend to exhibit greater rivalry. </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30332597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additive="base">
                                        <p:cTn id="19"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68300" y="383477"/>
            <a:ext cx="7785100" cy="1595967"/>
          </a:xfrm>
        </p:spPr>
        <p:txBody>
          <a:bodyPr>
            <a:normAutofit/>
          </a:bodyPr>
          <a:lstStyle/>
          <a:p>
            <a:pPr eaLnBrk="1" hangingPunct="1"/>
            <a:r>
              <a:rPr lang="en-GB" sz="4000" dirty="0" smtClean="0"/>
              <a:t>Implications of five forces analysis</a:t>
            </a:r>
          </a:p>
        </p:txBody>
      </p:sp>
      <p:sp>
        <p:nvSpPr>
          <p:cNvPr id="49155" name="Content Placeholder 2"/>
          <p:cNvSpPr>
            <a:spLocks noGrp="1"/>
          </p:cNvSpPr>
          <p:nvPr>
            <p:ph idx="1"/>
          </p:nvPr>
        </p:nvSpPr>
        <p:spPr>
          <a:xfrm>
            <a:off x="457200" y="1600200"/>
            <a:ext cx="8235950" cy="4391025"/>
          </a:xfrm>
        </p:spPr>
        <p:txBody>
          <a:bodyPr/>
          <a:lstStyle/>
          <a:p>
            <a:pPr marL="292100" indent="-292100" eaLnBrk="1" hangingPunct="1">
              <a:buClr>
                <a:schemeClr val="tx1"/>
              </a:buClr>
            </a:pPr>
            <a:r>
              <a:rPr lang="en-GB" sz="3000" dirty="0" smtClean="0"/>
              <a:t>Identifies the </a:t>
            </a:r>
            <a:r>
              <a:rPr lang="en-GB" sz="3000" i="1" dirty="0" smtClean="0">
                <a:solidFill>
                  <a:srgbClr val="0070C0"/>
                </a:solidFill>
              </a:rPr>
              <a:t>attractiveness</a:t>
            </a:r>
            <a:r>
              <a:rPr lang="en-GB" sz="3000" dirty="0" smtClean="0"/>
              <a:t> of industries – which industries/markets to enter or leave.</a:t>
            </a:r>
          </a:p>
          <a:p>
            <a:pPr marL="292100" indent="-292100" eaLnBrk="1" hangingPunct="1">
              <a:buClr>
                <a:schemeClr val="tx1"/>
              </a:buClr>
            </a:pPr>
            <a:r>
              <a:rPr lang="en-GB" sz="3000" dirty="0" smtClean="0"/>
              <a:t>Identifies </a:t>
            </a:r>
            <a:r>
              <a:rPr lang="en-GB" sz="3000" i="1" dirty="0" smtClean="0">
                <a:solidFill>
                  <a:srgbClr val="0070C0"/>
                </a:solidFill>
              </a:rPr>
              <a:t>strategies to influence </a:t>
            </a:r>
            <a:r>
              <a:rPr lang="en-GB" sz="3000" dirty="0" smtClean="0"/>
              <a:t>the impact of the forces, for example, building barriers to entry by becoming more vertically integrated.</a:t>
            </a:r>
          </a:p>
          <a:p>
            <a:pPr marL="292100" indent="-292100" eaLnBrk="1" hangingPunct="1">
              <a:buClr>
                <a:schemeClr val="tx1"/>
              </a:buClr>
            </a:pPr>
            <a:r>
              <a:rPr lang="en-GB" sz="3000" dirty="0" smtClean="0"/>
              <a:t>The forces may have a </a:t>
            </a:r>
            <a:r>
              <a:rPr lang="en-GB" sz="3000" i="1" dirty="0" smtClean="0">
                <a:solidFill>
                  <a:srgbClr val="0070C0"/>
                </a:solidFill>
              </a:rPr>
              <a:t>different impact on different organisations </a:t>
            </a:r>
            <a:r>
              <a:rPr lang="en-GB" sz="3000" dirty="0" smtClean="0"/>
              <a:t>e.g. large firms can deal with barriers to entry more easily than small firms. </a:t>
            </a:r>
          </a:p>
        </p:txBody>
      </p:sp>
    </p:spTree>
    <p:extLst>
      <p:ext uri="{BB962C8B-B14F-4D97-AF65-F5344CB8AC3E}">
        <p14:creationId xmlns:p14="http://schemas.microsoft.com/office/powerpoint/2010/main" val="10413227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470900" cy="1595967"/>
          </a:xfrm>
        </p:spPr>
        <p:txBody>
          <a:bodyPr/>
          <a:lstStyle/>
          <a:p>
            <a:r>
              <a:rPr lang="en-US" b="1" dirty="0" smtClean="0"/>
              <a:t>Competitor analysis </a:t>
            </a:r>
            <a:endParaRPr lang="en-US" b="1" dirty="0"/>
          </a:p>
        </p:txBody>
      </p:sp>
      <p:sp>
        <p:nvSpPr>
          <p:cNvPr id="3" name="Content Placeholder 2"/>
          <p:cNvSpPr>
            <a:spLocks noGrp="1"/>
          </p:cNvSpPr>
          <p:nvPr>
            <p:ph idx="1"/>
          </p:nvPr>
        </p:nvSpPr>
        <p:spPr>
          <a:xfrm>
            <a:off x="368300" y="2234355"/>
            <a:ext cx="8470900" cy="4242645"/>
          </a:xfrm>
        </p:spPr>
        <p:txBody>
          <a:bodyPr/>
          <a:lstStyle/>
          <a:p>
            <a:r>
              <a:rPr lang="en-US" dirty="0" smtClean="0"/>
              <a:t> Identifying the competitors </a:t>
            </a:r>
          </a:p>
          <a:p>
            <a:r>
              <a:rPr lang="en-US" dirty="0"/>
              <a:t> </a:t>
            </a:r>
            <a:r>
              <a:rPr lang="en-US" dirty="0" smtClean="0"/>
              <a:t>Assessing the competitors </a:t>
            </a:r>
          </a:p>
          <a:p>
            <a:r>
              <a:rPr lang="en-US" dirty="0"/>
              <a:t> </a:t>
            </a:r>
            <a:r>
              <a:rPr lang="en-US" dirty="0" smtClean="0"/>
              <a:t>Selecting the competitors to attack or avoid </a:t>
            </a:r>
            <a:endParaRPr lang="en-US" dirty="0"/>
          </a:p>
        </p:txBody>
      </p:sp>
    </p:spTree>
    <p:extLst>
      <p:ext uri="{BB962C8B-B14F-4D97-AF65-F5344CB8AC3E}">
        <p14:creationId xmlns:p14="http://schemas.microsoft.com/office/powerpoint/2010/main" val="20266381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 y="1905000"/>
            <a:ext cx="8686800" cy="2362200"/>
          </a:xfrm>
        </p:spPr>
        <p:txBody>
          <a:bodyPr>
            <a:normAutofit/>
          </a:bodyPr>
          <a:lstStyle/>
          <a:p>
            <a:r>
              <a:rPr lang="en-US" sz="3600" b="1" dirty="0" smtClean="0"/>
              <a:t>Strategic options evaluation</a:t>
            </a:r>
            <a:br>
              <a:rPr lang="en-US" sz="3600" b="1" dirty="0" smtClean="0"/>
            </a:br>
            <a:r>
              <a:rPr lang="en-US" sz="3600" b="1" dirty="0" smtClean="0"/>
              <a:t> &amp; Choice </a:t>
            </a:r>
            <a:endParaRPr lang="en-US" sz="3600" b="1" dirty="0"/>
          </a:p>
        </p:txBody>
      </p:sp>
    </p:spTree>
    <p:extLst>
      <p:ext uri="{BB962C8B-B14F-4D97-AF65-F5344CB8AC3E}">
        <p14:creationId xmlns:p14="http://schemas.microsoft.com/office/powerpoint/2010/main" val="25419966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457200"/>
            <a:ext cx="609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3DD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rPr>
              <a:t>Strategy-Formulation Analytical Framework</a:t>
            </a:r>
          </a:p>
        </p:txBody>
      </p:sp>
      <p:sp>
        <p:nvSpPr>
          <p:cNvPr id="11267" name="Rectangle 3"/>
          <p:cNvSpPr>
            <a:spLocks noChangeArrowheads="1"/>
          </p:cNvSpPr>
          <p:nvPr/>
        </p:nvSpPr>
        <p:spPr bwMode="auto">
          <a:xfrm>
            <a:off x="5334000" y="1143000"/>
            <a:ext cx="3200400" cy="1066800"/>
          </a:xfrm>
          <a:prstGeom prst="rect">
            <a:avLst/>
          </a:prstGeom>
          <a:solidFill>
            <a:srgbClr val="E3DD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800000"/>
                </a:solidFill>
                <a:cs typeface="Arial" panose="020B0604020202020204" pitchFamily="34" charset="0"/>
              </a:rPr>
              <a:t>Internal Factor Evaluation</a:t>
            </a:r>
            <a:br>
              <a:rPr lang="en-US" altLang="en-US" b="1">
                <a:solidFill>
                  <a:srgbClr val="800000"/>
                </a:solidFill>
                <a:cs typeface="Arial" panose="020B0604020202020204" pitchFamily="34" charset="0"/>
              </a:rPr>
            </a:br>
            <a:r>
              <a:rPr lang="en-US" altLang="en-US" b="1">
                <a:solidFill>
                  <a:srgbClr val="800000"/>
                </a:solidFill>
                <a:cs typeface="Arial" panose="020B0604020202020204" pitchFamily="34" charset="0"/>
              </a:rPr>
              <a:t>Matrix (IFE)</a:t>
            </a:r>
          </a:p>
        </p:txBody>
      </p:sp>
      <p:sp>
        <p:nvSpPr>
          <p:cNvPr id="11268" name="Rectangle 4"/>
          <p:cNvSpPr>
            <a:spLocks noChangeArrowheads="1"/>
          </p:cNvSpPr>
          <p:nvPr/>
        </p:nvSpPr>
        <p:spPr bwMode="auto">
          <a:xfrm>
            <a:off x="5334000" y="4449763"/>
            <a:ext cx="3200400" cy="1066800"/>
          </a:xfrm>
          <a:prstGeom prst="rect">
            <a:avLst/>
          </a:prstGeom>
          <a:solidFill>
            <a:srgbClr val="E3DD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800000"/>
                </a:solidFill>
                <a:cs typeface="Arial" panose="020B0604020202020204" pitchFamily="34" charset="0"/>
              </a:rPr>
              <a:t>External Factor Evaluation</a:t>
            </a:r>
            <a:br>
              <a:rPr lang="en-US" altLang="en-US" b="1">
                <a:solidFill>
                  <a:srgbClr val="800000"/>
                </a:solidFill>
                <a:cs typeface="Arial" panose="020B0604020202020204" pitchFamily="34" charset="0"/>
              </a:rPr>
            </a:br>
            <a:r>
              <a:rPr lang="en-US" altLang="en-US" b="1">
                <a:solidFill>
                  <a:srgbClr val="800000"/>
                </a:solidFill>
                <a:cs typeface="Arial" panose="020B0604020202020204" pitchFamily="34" charset="0"/>
              </a:rPr>
              <a:t>Matrix (EFE) </a:t>
            </a:r>
          </a:p>
        </p:txBody>
      </p:sp>
      <p:sp>
        <p:nvSpPr>
          <p:cNvPr id="11270" name="Oval 6"/>
          <p:cNvSpPr>
            <a:spLocks noChangeArrowheads="1"/>
          </p:cNvSpPr>
          <p:nvPr/>
        </p:nvSpPr>
        <p:spPr bwMode="auto">
          <a:xfrm>
            <a:off x="1187450" y="2636838"/>
            <a:ext cx="3352800" cy="1295400"/>
          </a:xfrm>
          <a:prstGeom prst="ellipse">
            <a:avLst/>
          </a:prstGeom>
          <a:solidFill>
            <a:srgbClr val="E0D4B4"/>
          </a:solidFill>
          <a:ln>
            <a:noFill/>
          </a:ln>
          <a:effectLst/>
          <a:scene3d>
            <a:camera prst="legacyPerspectiveBottom"/>
            <a:lightRig rig="legacyFlat3" dir="t"/>
          </a:scene3d>
          <a:sp3d extrusionH="887400" prstMaterial="legacyMatte">
            <a:bevelT w="13500" h="13500" prst="angle"/>
            <a:bevelB w="13500" h="13500" prst="angle"/>
            <a:extrusionClr>
              <a:srgbClr val="E0D4B4"/>
            </a:extrusionClr>
            <a:contourClr>
              <a:srgbClr val="E0D4B4"/>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none" anchor="ctr">
            <a:flatTx/>
          </a:bodyPr>
          <a:lstStyle/>
          <a:p>
            <a:pPr algn="ctr"/>
            <a:r>
              <a:rPr lang="en-US" altLang="en-US" b="1">
                <a:solidFill>
                  <a:schemeClr val="bg1"/>
                </a:solidFill>
                <a:cs typeface="Arial" panose="020B0604020202020204" pitchFamily="34" charset="0"/>
              </a:rPr>
              <a:t>Stage 1:</a:t>
            </a:r>
            <a:br>
              <a:rPr lang="en-US" altLang="en-US" b="1">
                <a:solidFill>
                  <a:schemeClr val="bg1"/>
                </a:solidFill>
                <a:cs typeface="Arial" panose="020B0604020202020204" pitchFamily="34" charset="0"/>
              </a:rPr>
            </a:br>
            <a:r>
              <a:rPr lang="en-US" altLang="en-US" b="1">
                <a:solidFill>
                  <a:schemeClr val="bg1"/>
                </a:solidFill>
                <a:cs typeface="Arial" panose="020B0604020202020204" pitchFamily="34" charset="0"/>
              </a:rPr>
              <a:t>The Input Stage</a:t>
            </a:r>
          </a:p>
        </p:txBody>
      </p:sp>
      <p:sp>
        <p:nvSpPr>
          <p:cNvPr id="11271" name="Line 7"/>
          <p:cNvSpPr>
            <a:spLocks noChangeShapeType="1"/>
          </p:cNvSpPr>
          <p:nvPr/>
        </p:nvSpPr>
        <p:spPr bwMode="auto">
          <a:xfrm flipV="1">
            <a:off x="4495800" y="1600200"/>
            <a:ext cx="83820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9"/>
          <p:cNvSpPr>
            <a:spLocks noChangeShapeType="1"/>
          </p:cNvSpPr>
          <p:nvPr/>
        </p:nvSpPr>
        <p:spPr bwMode="auto">
          <a:xfrm>
            <a:off x="4495800" y="3200400"/>
            <a:ext cx="838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Rectangle 10"/>
          <p:cNvSpPr>
            <a:spLocks noChangeArrowheads="1"/>
          </p:cNvSpPr>
          <p:nvPr/>
        </p:nvSpPr>
        <p:spPr bwMode="auto">
          <a:xfrm>
            <a:off x="5334000" y="2708275"/>
            <a:ext cx="32004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rgbClr val="800000"/>
                </a:solidFill>
                <a:cs typeface="Arial" panose="020B0604020202020204" pitchFamily="34" charset="0"/>
              </a:rPr>
              <a:t>Competitive </a:t>
            </a:r>
            <a:r>
              <a:rPr lang="en-US" altLang="en-US" b="1" dirty="0" smtClean="0">
                <a:solidFill>
                  <a:srgbClr val="800000"/>
                </a:solidFill>
                <a:cs typeface="Arial" panose="020B0604020202020204" pitchFamily="34" charset="0"/>
              </a:rPr>
              <a:t>Profiling</a:t>
            </a:r>
            <a:endParaRPr lang="en-US" altLang="en-US" b="1" dirty="0">
              <a:solidFill>
                <a:srgbClr val="800000"/>
              </a:solidFill>
              <a:cs typeface="Arial" panose="020B0604020202020204" pitchFamily="34" charset="0"/>
            </a:endParaRPr>
          </a:p>
        </p:txBody>
      </p:sp>
      <p:sp>
        <p:nvSpPr>
          <p:cNvPr id="11276" name="Line 12"/>
          <p:cNvSpPr>
            <a:spLocks noChangeShapeType="1"/>
          </p:cNvSpPr>
          <p:nvPr/>
        </p:nvSpPr>
        <p:spPr bwMode="auto">
          <a:xfrm>
            <a:off x="4500563" y="3284538"/>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Text Box 13"/>
          <p:cNvSpPr txBox="1">
            <a:spLocks noChangeArrowheads="1"/>
          </p:cNvSpPr>
          <p:nvPr/>
        </p:nvSpPr>
        <p:spPr bwMode="auto">
          <a:xfrm>
            <a:off x="755650" y="6092825"/>
            <a:ext cx="7704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IE" altLang="en-US" dirty="0"/>
              <a:t>Note: EFE and </a:t>
            </a:r>
            <a:r>
              <a:rPr lang="en-IE" altLang="en-US" dirty="0" smtClean="0"/>
              <a:t>CP </a:t>
            </a:r>
            <a:r>
              <a:rPr lang="en-IE" altLang="en-US" dirty="0"/>
              <a:t>form external and IFE from internal (assessment) </a:t>
            </a:r>
          </a:p>
        </p:txBody>
      </p:sp>
    </p:spTree>
    <p:extLst>
      <p:ext uri="{BB962C8B-B14F-4D97-AF65-F5344CB8AC3E}">
        <p14:creationId xmlns:p14="http://schemas.microsoft.com/office/powerpoint/2010/main" val="538931831"/>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linds(horizontal)">
                                      <p:cBhvr>
                                        <p:cTn id="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alternatives </a:t>
            </a:r>
            <a:endParaRPr lang="en-US" b="1" dirty="0"/>
          </a:p>
        </p:txBody>
      </p:sp>
      <p:sp>
        <p:nvSpPr>
          <p:cNvPr id="3" name="Text Placeholder 2"/>
          <p:cNvSpPr>
            <a:spLocks noGrp="1"/>
          </p:cNvSpPr>
          <p:nvPr>
            <p:ph type="body" sz="half" idx="1"/>
          </p:nvPr>
        </p:nvSpPr>
        <p:spPr/>
        <p:txBody>
          <a:bodyPr>
            <a:normAutofit/>
          </a:bodyPr>
          <a:lstStyle/>
          <a:p>
            <a:pPr>
              <a:buSzPct val="80000"/>
              <a:buFont typeface="Wingdings" panose="05000000000000000000" pitchFamily="2" charset="2"/>
              <a:buChar char="§"/>
            </a:pPr>
            <a:r>
              <a:rPr lang="en-US" altLang="en-US" sz="2600" dirty="0"/>
              <a:t>Market development</a:t>
            </a:r>
          </a:p>
          <a:p>
            <a:pPr>
              <a:buSzPct val="80000"/>
              <a:buFont typeface="Wingdings" panose="05000000000000000000" pitchFamily="2" charset="2"/>
              <a:buChar char="§"/>
            </a:pPr>
            <a:r>
              <a:rPr lang="en-US" altLang="en-US" sz="2600" dirty="0"/>
              <a:t>Market penetration</a:t>
            </a:r>
          </a:p>
          <a:p>
            <a:pPr>
              <a:buSzPct val="80000"/>
              <a:buFont typeface="Wingdings" panose="05000000000000000000" pitchFamily="2" charset="2"/>
              <a:buChar char="§"/>
            </a:pPr>
            <a:r>
              <a:rPr lang="en-US" altLang="en-US" sz="2600" dirty="0"/>
              <a:t>Product development</a:t>
            </a:r>
          </a:p>
          <a:p>
            <a:pPr>
              <a:buSzPct val="80000"/>
              <a:buFont typeface="Wingdings" panose="05000000000000000000" pitchFamily="2" charset="2"/>
              <a:buChar char="§"/>
            </a:pPr>
            <a:r>
              <a:rPr lang="en-US" altLang="en-US" sz="2600" dirty="0"/>
              <a:t>Forward integration</a:t>
            </a:r>
          </a:p>
          <a:p>
            <a:pPr>
              <a:buSzPct val="80000"/>
              <a:buFont typeface="Wingdings" panose="05000000000000000000" pitchFamily="2" charset="2"/>
              <a:buChar char="§"/>
            </a:pPr>
            <a:r>
              <a:rPr lang="en-US" altLang="en-US" sz="2600" dirty="0"/>
              <a:t>Backward integration</a:t>
            </a:r>
          </a:p>
          <a:p>
            <a:pPr>
              <a:buSzPct val="80000"/>
              <a:buFont typeface="Wingdings" panose="05000000000000000000" pitchFamily="2" charset="2"/>
              <a:buChar char="§"/>
            </a:pPr>
            <a:r>
              <a:rPr lang="en-US" altLang="en-US" sz="2600" dirty="0"/>
              <a:t>Horizontal integration</a:t>
            </a:r>
          </a:p>
          <a:p>
            <a:pPr>
              <a:buSzPct val="80000"/>
              <a:buFont typeface="Wingdings" panose="05000000000000000000" pitchFamily="2" charset="2"/>
              <a:buChar char="§"/>
            </a:pPr>
            <a:r>
              <a:rPr lang="en-US" altLang="en-US" sz="2600" dirty="0"/>
              <a:t>Concentric diversification</a:t>
            </a:r>
          </a:p>
        </p:txBody>
      </p:sp>
      <p:sp>
        <p:nvSpPr>
          <p:cNvPr id="4" name="Content Placeholder 3"/>
          <p:cNvSpPr>
            <a:spLocks noGrp="1"/>
          </p:cNvSpPr>
          <p:nvPr>
            <p:ph sz="quarter" idx="2"/>
          </p:nvPr>
        </p:nvSpPr>
        <p:spPr>
          <a:xfrm>
            <a:off x="4648200" y="1707900"/>
            <a:ext cx="4038600" cy="3549900"/>
          </a:xfrm>
        </p:spPr>
        <p:txBody>
          <a:bodyPr>
            <a:normAutofit lnSpcReduction="10000"/>
          </a:bodyPr>
          <a:lstStyle/>
          <a:p>
            <a:pPr>
              <a:buSzPct val="80000"/>
            </a:pPr>
            <a:r>
              <a:rPr lang="en-US" altLang="en-US" sz="2600" dirty="0"/>
              <a:t>Retrenchment</a:t>
            </a:r>
          </a:p>
          <a:p>
            <a:pPr>
              <a:buSzPct val="80000"/>
            </a:pPr>
            <a:r>
              <a:rPr lang="en-US" altLang="en-US" sz="2600" dirty="0"/>
              <a:t>Concentric diversification</a:t>
            </a:r>
          </a:p>
          <a:p>
            <a:pPr>
              <a:buSzPct val="80000"/>
            </a:pPr>
            <a:r>
              <a:rPr lang="en-US" altLang="en-US" sz="2600" dirty="0"/>
              <a:t>Horizontal diversification</a:t>
            </a:r>
          </a:p>
          <a:p>
            <a:pPr>
              <a:buSzPct val="80000"/>
            </a:pPr>
            <a:r>
              <a:rPr lang="en-US" altLang="en-US" sz="2600" dirty="0"/>
              <a:t>Conglomerate diversification</a:t>
            </a:r>
          </a:p>
          <a:p>
            <a:pPr>
              <a:buSzPct val="80000"/>
            </a:pPr>
            <a:r>
              <a:rPr lang="en-US" altLang="en-US" sz="2600" dirty="0" smtClean="0"/>
              <a:t>Liquidation</a:t>
            </a:r>
          </a:p>
          <a:p>
            <a:pPr>
              <a:buSzPct val="80000"/>
            </a:pPr>
            <a:r>
              <a:rPr lang="en-US" sz="2600" dirty="0" smtClean="0"/>
              <a:t>Joint </a:t>
            </a:r>
            <a:r>
              <a:rPr lang="en-US" sz="2600" dirty="0"/>
              <a:t>ventures </a:t>
            </a:r>
            <a:endParaRPr lang="en-US" sz="2600" dirty="0" smtClean="0"/>
          </a:p>
          <a:p>
            <a:pPr>
              <a:buSzPct val="80000"/>
            </a:pPr>
            <a:r>
              <a:rPr lang="en-US" sz="2600" dirty="0" smtClean="0"/>
              <a:t>Mergers </a:t>
            </a:r>
            <a:r>
              <a:rPr lang="en-US" sz="2600" dirty="0"/>
              <a:t>&amp; Acquisitions</a:t>
            </a:r>
          </a:p>
          <a:p>
            <a:pPr>
              <a:buSzPct val="80000"/>
              <a:buFontTx/>
              <a:buAutoNum type="arabicPeriod"/>
            </a:pPr>
            <a:endParaRPr lang="en-US" altLang="en-US" dirty="0"/>
          </a:p>
          <a:p>
            <a:pPr marL="0" indent="0">
              <a:buNone/>
            </a:pPr>
            <a:endParaRPr lang="en-US" dirty="0"/>
          </a:p>
        </p:txBody>
      </p:sp>
    </p:spTree>
    <p:extLst>
      <p:ext uri="{BB962C8B-B14F-4D97-AF65-F5344CB8AC3E}">
        <p14:creationId xmlns:p14="http://schemas.microsoft.com/office/powerpoint/2010/main" val="17970643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8229600" cy="411162"/>
          </a:xfrm>
        </p:spPr>
        <p:txBody>
          <a:bodyPr>
            <a:noAutofit/>
          </a:bodyPr>
          <a:lstStyle/>
          <a:p>
            <a:r>
              <a:rPr lang="en-US" sz="3200" b="1" dirty="0" smtClean="0"/>
              <a:t>Market option matrix and Expansion method matrix </a:t>
            </a:r>
            <a:endParaRPr lang="en-US" sz="3200" b="1" dirty="0"/>
          </a:p>
        </p:txBody>
      </p:sp>
      <p:sp>
        <p:nvSpPr>
          <p:cNvPr id="3" name="Text Placeholder 2"/>
          <p:cNvSpPr>
            <a:spLocks noGrp="1"/>
          </p:cNvSpPr>
          <p:nvPr>
            <p:ph type="body" sz="half" idx="1"/>
          </p:nvPr>
        </p:nvSpPr>
        <p:spPr>
          <a:xfrm>
            <a:off x="457200" y="1498098"/>
            <a:ext cx="1905000" cy="4525963"/>
          </a:xfrm>
        </p:spPr>
        <p:txBody>
          <a:bodyPr>
            <a:normAutofit/>
          </a:bodyPr>
          <a:lstStyle/>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r>
              <a:rPr lang="en-US" sz="2400" b="1" dirty="0" smtClean="0"/>
              <a:t>Corporate strategic options</a:t>
            </a:r>
            <a:endParaRPr lang="en-US" sz="2400" b="1" dirty="0"/>
          </a:p>
        </p:txBody>
      </p:sp>
      <p:graphicFrame>
        <p:nvGraphicFramePr>
          <p:cNvPr id="6" name="Content Placeholder 5"/>
          <p:cNvGraphicFramePr>
            <a:graphicFrameLocks noGrp="1"/>
          </p:cNvGraphicFramePr>
          <p:nvPr>
            <p:ph sz="quarter" idx="2"/>
            <p:extLst>
              <p:ext uri="{D42A27DB-BD31-4B8C-83A1-F6EECF244321}">
                <p14:modId xmlns:p14="http://schemas.microsoft.com/office/powerpoint/2010/main" val="3140733782"/>
              </p:ext>
            </p:extLst>
          </p:nvPr>
        </p:nvGraphicFramePr>
        <p:xfrm>
          <a:off x="2743200" y="1600200"/>
          <a:ext cx="5943600" cy="16764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tblGrid>
              <a:tr h="838200">
                <a:tc>
                  <a:txBody>
                    <a:bodyPr/>
                    <a:lstStyle/>
                    <a:p>
                      <a:r>
                        <a:rPr lang="en-US" dirty="0" smtClean="0"/>
                        <a:t>Market</a:t>
                      </a:r>
                      <a:r>
                        <a:rPr lang="en-US" baseline="0" dirty="0" smtClean="0"/>
                        <a:t> penetration </a:t>
                      </a:r>
                      <a:endParaRPr lang="en-US" dirty="0"/>
                    </a:p>
                  </a:txBody>
                  <a:tcPr/>
                </a:tc>
                <a:tc>
                  <a:txBody>
                    <a:bodyPr/>
                    <a:lstStyle/>
                    <a:p>
                      <a:r>
                        <a:rPr lang="en-US" dirty="0" smtClean="0"/>
                        <a:t>Product development </a:t>
                      </a:r>
                      <a:endParaRPr lang="en-US" dirty="0"/>
                    </a:p>
                  </a:txBody>
                  <a:tcPr/>
                </a:tc>
                <a:extLst>
                  <a:ext uri="{0D108BD9-81ED-4DB2-BD59-A6C34878D82A}">
                    <a16:rowId xmlns:a16="http://schemas.microsoft.com/office/drawing/2014/main" xmlns="" val="10000"/>
                  </a:ext>
                </a:extLst>
              </a:tr>
              <a:tr h="838200">
                <a:tc>
                  <a:txBody>
                    <a:bodyPr/>
                    <a:lstStyle/>
                    <a:p>
                      <a:r>
                        <a:rPr lang="en-US" dirty="0" smtClean="0"/>
                        <a:t>Market development</a:t>
                      </a:r>
                      <a:r>
                        <a:rPr lang="en-US" baseline="0" dirty="0" smtClean="0"/>
                        <a:t> </a:t>
                      </a:r>
                      <a:endParaRPr lang="en-US" dirty="0"/>
                    </a:p>
                  </a:txBody>
                  <a:tcPr/>
                </a:tc>
                <a:tc>
                  <a:txBody>
                    <a:bodyPr/>
                    <a:lstStyle/>
                    <a:p>
                      <a:r>
                        <a:rPr lang="en-US" dirty="0" smtClean="0"/>
                        <a:t>Diversification –Related</a:t>
                      </a:r>
                    </a:p>
                    <a:p>
                      <a:r>
                        <a:rPr lang="en-US" dirty="0" smtClean="0"/>
                        <a:t>                             Unrelated</a:t>
                      </a:r>
                      <a:endParaRPr lang="en-US" dirty="0"/>
                    </a:p>
                  </a:txBody>
                  <a:tcPr/>
                </a:tc>
                <a:extLst>
                  <a:ext uri="{0D108BD9-81ED-4DB2-BD59-A6C34878D82A}">
                    <a16:rowId xmlns:a16="http://schemas.microsoft.com/office/drawing/2014/main" xmlns="" val="10001"/>
                  </a:ext>
                </a:extLst>
              </a:tr>
            </a:tbl>
          </a:graphicData>
        </a:graphic>
      </p:graphicFrame>
      <p:graphicFrame>
        <p:nvGraphicFramePr>
          <p:cNvPr id="8" name="Content Placeholder 7"/>
          <p:cNvGraphicFramePr>
            <a:graphicFrameLocks noGrp="1"/>
          </p:cNvGraphicFramePr>
          <p:nvPr>
            <p:ph sz="quarter" idx="3"/>
            <p:extLst>
              <p:ext uri="{D42A27DB-BD31-4B8C-83A1-F6EECF244321}">
                <p14:modId xmlns:p14="http://schemas.microsoft.com/office/powerpoint/2010/main" val="1357179252"/>
              </p:ext>
            </p:extLst>
          </p:nvPr>
        </p:nvGraphicFramePr>
        <p:xfrm>
          <a:off x="2743200" y="3962400"/>
          <a:ext cx="5943600" cy="292608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tblGrid>
              <a:tr h="1052513">
                <a:tc>
                  <a:txBody>
                    <a:bodyPr/>
                    <a:lstStyle/>
                    <a:p>
                      <a:r>
                        <a:rPr lang="en-US" dirty="0" smtClean="0"/>
                        <a:t>Internal</a:t>
                      </a:r>
                      <a:r>
                        <a:rPr lang="en-US" baseline="0" dirty="0" smtClean="0"/>
                        <a:t> development </a:t>
                      </a:r>
                      <a:endParaRPr lang="en-US" dirty="0"/>
                    </a:p>
                  </a:txBody>
                  <a:tcPr/>
                </a:tc>
                <a:tc>
                  <a:txBody>
                    <a:bodyPr/>
                    <a:lstStyle/>
                    <a:p>
                      <a:pPr marL="285750" indent="-285750">
                        <a:buFont typeface="Wingdings" panose="05000000000000000000" pitchFamily="2" charset="2"/>
                        <a:buChar char="§"/>
                      </a:pPr>
                      <a:r>
                        <a:rPr lang="en-US" dirty="0" smtClean="0"/>
                        <a:t> Mergers &amp; Acquisition </a:t>
                      </a:r>
                    </a:p>
                    <a:p>
                      <a:pPr marL="285750" indent="-285750">
                        <a:buFont typeface="Wingdings" panose="05000000000000000000" pitchFamily="2" charset="2"/>
                        <a:buChar char="§"/>
                      </a:pPr>
                      <a:r>
                        <a:rPr lang="en-US" dirty="0" smtClean="0"/>
                        <a:t> Joint venture </a:t>
                      </a:r>
                    </a:p>
                    <a:p>
                      <a:pPr marL="285750" indent="-285750">
                        <a:buFont typeface="Wingdings" panose="05000000000000000000" pitchFamily="2" charset="2"/>
                        <a:buChar char="§"/>
                      </a:pPr>
                      <a:r>
                        <a:rPr lang="en-US" dirty="0" smtClean="0"/>
                        <a:t> Alliances </a:t>
                      </a:r>
                    </a:p>
                    <a:p>
                      <a:pPr marL="285750" indent="-285750">
                        <a:buFont typeface="Wingdings" panose="05000000000000000000" pitchFamily="2" charset="2"/>
                        <a:buChar char="§"/>
                      </a:pPr>
                      <a:r>
                        <a:rPr lang="en-US" dirty="0" smtClean="0"/>
                        <a:t> Franchises</a:t>
                      </a:r>
                      <a:r>
                        <a:rPr lang="en-US" baseline="0" dirty="0" smtClean="0"/>
                        <a:t> </a:t>
                      </a:r>
                      <a:endParaRPr lang="en-US" dirty="0"/>
                    </a:p>
                  </a:txBody>
                  <a:tcPr/>
                </a:tc>
                <a:extLst>
                  <a:ext uri="{0D108BD9-81ED-4DB2-BD59-A6C34878D82A}">
                    <a16:rowId xmlns:a16="http://schemas.microsoft.com/office/drawing/2014/main" xmlns="" val="10000"/>
                  </a:ext>
                </a:extLst>
              </a:tr>
              <a:tr h="1538288">
                <a:tc>
                  <a:txBody>
                    <a:bodyPr/>
                    <a:lstStyle/>
                    <a:p>
                      <a:pPr marL="285750" indent="-285750">
                        <a:buFont typeface="Arial" panose="020B0604020202020204" pitchFamily="34" charset="0"/>
                        <a:buChar char="•"/>
                      </a:pPr>
                      <a:r>
                        <a:rPr lang="en-US" dirty="0" smtClean="0"/>
                        <a:t> </a:t>
                      </a:r>
                      <a:r>
                        <a:rPr lang="en-US" sz="1600" dirty="0" smtClean="0"/>
                        <a:t>Exporting </a:t>
                      </a:r>
                    </a:p>
                    <a:p>
                      <a:pPr marL="285750" indent="-285750">
                        <a:buFont typeface="Arial" panose="020B0604020202020204" pitchFamily="34" charset="0"/>
                        <a:buChar char="•"/>
                      </a:pPr>
                      <a:r>
                        <a:rPr lang="en-US" sz="1600" dirty="0" smtClean="0"/>
                        <a:t> Overseas office </a:t>
                      </a:r>
                    </a:p>
                    <a:p>
                      <a:pPr marL="285750" indent="-285750">
                        <a:buFont typeface="Arial" panose="020B0604020202020204" pitchFamily="34" charset="0"/>
                        <a:buChar char="•"/>
                      </a:pPr>
                      <a:r>
                        <a:rPr lang="en-US" sz="1600" dirty="0" smtClean="0"/>
                        <a:t> Overseas manufacture</a:t>
                      </a:r>
                    </a:p>
                    <a:p>
                      <a:pPr marL="285750" indent="-285750">
                        <a:buFont typeface="Arial" panose="020B0604020202020204" pitchFamily="34" charset="0"/>
                        <a:buChar char="•"/>
                      </a:pPr>
                      <a:r>
                        <a:rPr lang="en-US" sz="1600" dirty="0" smtClean="0"/>
                        <a:t> Multinational operation </a:t>
                      </a:r>
                    </a:p>
                    <a:p>
                      <a:pPr marL="285750" indent="-285750">
                        <a:buFont typeface="Arial" panose="020B0604020202020204" pitchFamily="34" charset="0"/>
                        <a:buChar char="•"/>
                      </a:pPr>
                      <a:r>
                        <a:rPr lang="en-US" sz="1600" dirty="0" smtClean="0"/>
                        <a:t> Global operation  </a:t>
                      </a:r>
                    </a:p>
                    <a:p>
                      <a:pPr marL="285750" indent="-285750">
                        <a:buFont typeface="Arial" panose="020B0604020202020204" pitchFamily="34" charset="0"/>
                        <a:buChar char="•"/>
                      </a:pPr>
                      <a:endParaRPr lang="en-US" dirty="0"/>
                    </a:p>
                  </a:txBody>
                  <a:tcPr/>
                </a:tc>
                <a:tc>
                  <a:txBody>
                    <a:bodyPr/>
                    <a:lstStyle/>
                    <a:p>
                      <a:pPr marL="285750" indent="-285750">
                        <a:buFont typeface="Wingdings" panose="05000000000000000000" pitchFamily="2" charset="2"/>
                        <a:buChar char="§"/>
                      </a:pPr>
                      <a:r>
                        <a:rPr lang="en-US" dirty="0" smtClean="0"/>
                        <a:t> Mergers &amp; Acquisition </a:t>
                      </a:r>
                    </a:p>
                    <a:p>
                      <a:pPr marL="285750" indent="-285750">
                        <a:buFont typeface="Wingdings" panose="05000000000000000000" pitchFamily="2" charset="2"/>
                        <a:buChar char="§"/>
                      </a:pPr>
                      <a:r>
                        <a:rPr lang="en-US" dirty="0" smtClean="0"/>
                        <a:t> Joint venture </a:t>
                      </a:r>
                    </a:p>
                    <a:p>
                      <a:pPr marL="285750" indent="-285750">
                        <a:buFont typeface="Wingdings" panose="05000000000000000000" pitchFamily="2" charset="2"/>
                        <a:buChar char="§"/>
                      </a:pPr>
                      <a:r>
                        <a:rPr lang="en-US" dirty="0" smtClean="0"/>
                        <a:t> Alliances </a:t>
                      </a:r>
                    </a:p>
                    <a:p>
                      <a:pPr marL="285750" indent="-285750">
                        <a:buFont typeface="Wingdings" panose="05000000000000000000" pitchFamily="2" charset="2"/>
                        <a:buChar char="§"/>
                      </a:pPr>
                      <a:r>
                        <a:rPr lang="en-US" dirty="0" smtClean="0"/>
                        <a:t> Franchises</a:t>
                      </a:r>
                      <a:r>
                        <a:rPr lang="en-US" baseline="0" dirty="0" smtClean="0"/>
                        <a:t> </a:t>
                      </a:r>
                    </a:p>
                    <a:p>
                      <a:pPr marL="285750" indent="-285750">
                        <a:buFont typeface="Wingdings" panose="05000000000000000000" pitchFamily="2" charset="2"/>
                        <a:buChar char="§"/>
                      </a:pPr>
                      <a:r>
                        <a:rPr lang="en-US" baseline="0" dirty="0" smtClean="0"/>
                        <a:t> Licensing </a:t>
                      </a:r>
                      <a:endParaRPr lang="en-US" dirty="0" smtClean="0"/>
                    </a:p>
                    <a:p>
                      <a:endParaRPr lang="en-US" dirty="0"/>
                    </a:p>
                  </a:txBody>
                  <a:tcPr/>
                </a:tc>
                <a:extLst>
                  <a:ext uri="{0D108BD9-81ED-4DB2-BD59-A6C34878D82A}">
                    <a16:rowId xmlns:a16="http://schemas.microsoft.com/office/drawing/2014/main" xmlns="" val="10001"/>
                  </a:ext>
                </a:extLst>
              </a:tr>
            </a:tbl>
          </a:graphicData>
        </a:graphic>
      </p:graphicFrame>
      <p:sp>
        <p:nvSpPr>
          <p:cNvPr id="9" name="TextBox 8"/>
          <p:cNvSpPr txBox="1"/>
          <p:nvPr/>
        </p:nvSpPr>
        <p:spPr>
          <a:xfrm>
            <a:off x="4953000" y="3370075"/>
            <a:ext cx="1600200" cy="338554"/>
          </a:xfrm>
          <a:prstGeom prst="rect">
            <a:avLst/>
          </a:prstGeom>
          <a:noFill/>
        </p:spPr>
        <p:txBody>
          <a:bodyPr wrap="square" rtlCol="0">
            <a:spAutoFit/>
          </a:bodyPr>
          <a:lstStyle/>
          <a:p>
            <a:pPr algn="ctr"/>
            <a:r>
              <a:rPr lang="en-US" sz="1600" b="1" dirty="0" smtClean="0"/>
              <a:t>Company </a:t>
            </a:r>
            <a:endParaRPr lang="en-US" b="1" dirty="0"/>
          </a:p>
        </p:txBody>
      </p:sp>
      <p:sp>
        <p:nvSpPr>
          <p:cNvPr id="10" name="TextBox 9"/>
          <p:cNvSpPr txBox="1"/>
          <p:nvPr/>
        </p:nvSpPr>
        <p:spPr>
          <a:xfrm>
            <a:off x="2819400" y="3580227"/>
            <a:ext cx="1143000" cy="338554"/>
          </a:xfrm>
          <a:prstGeom prst="rect">
            <a:avLst/>
          </a:prstGeom>
          <a:noFill/>
        </p:spPr>
        <p:txBody>
          <a:bodyPr wrap="square" rtlCol="0">
            <a:spAutoFit/>
          </a:bodyPr>
          <a:lstStyle/>
          <a:p>
            <a:r>
              <a:rPr lang="en-US" sz="1600" i="1" dirty="0" smtClean="0"/>
              <a:t>Inside </a:t>
            </a:r>
            <a:endParaRPr lang="en-US" i="1" dirty="0"/>
          </a:p>
        </p:txBody>
      </p:sp>
      <p:sp>
        <p:nvSpPr>
          <p:cNvPr id="12" name="TextBox 11"/>
          <p:cNvSpPr txBox="1"/>
          <p:nvPr/>
        </p:nvSpPr>
        <p:spPr>
          <a:xfrm>
            <a:off x="6705600" y="3549449"/>
            <a:ext cx="1371600" cy="338554"/>
          </a:xfrm>
          <a:prstGeom prst="rect">
            <a:avLst/>
          </a:prstGeom>
          <a:noFill/>
        </p:spPr>
        <p:txBody>
          <a:bodyPr wrap="square" rtlCol="0">
            <a:spAutoFit/>
          </a:bodyPr>
          <a:lstStyle/>
          <a:p>
            <a:r>
              <a:rPr lang="en-US" sz="1600" i="1" dirty="0" smtClean="0"/>
              <a:t>Outside </a:t>
            </a:r>
            <a:endParaRPr lang="en-US" i="1" dirty="0"/>
          </a:p>
        </p:txBody>
      </p:sp>
      <p:sp>
        <p:nvSpPr>
          <p:cNvPr id="13" name="TextBox 12"/>
          <p:cNvSpPr txBox="1"/>
          <p:nvPr/>
        </p:nvSpPr>
        <p:spPr>
          <a:xfrm>
            <a:off x="1066800" y="4485400"/>
            <a:ext cx="1676400" cy="338554"/>
          </a:xfrm>
          <a:prstGeom prst="rect">
            <a:avLst/>
          </a:prstGeom>
          <a:noFill/>
        </p:spPr>
        <p:txBody>
          <a:bodyPr wrap="square" rtlCol="0">
            <a:spAutoFit/>
          </a:bodyPr>
          <a:lstStyle/>
          <a:p>
            <a:r>
              <a:rPr lang="en-US" sz="1600" i="1" dirty="0" smtClean="0"/>
              <a:t>Home country</a:t>
            </a:r>
            <a:endParaRPr lang="en-US" sz="1600" i="1" dirty="0"/>
          </a:p>
        </p:txBody>
      </p:sp>
      <p:sp>
        <p:nvSpPr>
          <p:cNvPr id="14" name="TextBox 13"/>
          <p:cNvSpPr txBox="1"/>
          <p:nvPr/>
        </p:nvSpPr>
        <p:spPr>
          <a:xfrm>
            <a:off x="1066800" y="5685507"/>
            <a:ext cx="1676400" cy="338554"/>
          </a:xfrm>
          <a:prstGeom prst="rect">
            <a:avLst/>
          </a:prstGeom>
          <a:noFill/>
        </p:spPr>
        <p:txBody>
          <a:bodyPr wrap="square" rtlCol="0">
            <a:spAutoFit/>
          </a:bodyPr>
          <a:lstStyle/>
          <a:p>
            <a:r>
              <a:rPr lang="en-US" sz="1600" i="1" dirty="0" smtClean="0"/>
              <a:t>International</a:t>
            </a:r>
            <a:endParaRPr lang="en-US" i="1" dirty="0"/>
          </a:p>
        </p:txBody>
      </p:sp>
      <p:sp>
        <p:nvSpPr>
          <p:cNvPr id="15" name="TextBox 14"/>
          <p:cNvSpPr txBox="1"/>
          <p:nvPr/>
        </p:nvSpPr>
        <p:spPr>
          <a:xfrm>
            <a:off x="228600" y="4931565"/>
            <a:ext cx="1676400" cy="584775"/>
          </a:xfrm>
          <a:prstGeom prst="rect">
            <a:avLst/>
          </a:prstGeom>
          <a:noFill/>
        </p:spPr>
        <p:txBody>
          <a:bodyPr wrap="square" rtlCol="0">
            <a:spAutoFit/>
          </a:bodyPr>
          <a:lstStyle/>
          <a:p>
            <a:pPr algn="ctr"/>
            <a:r>
              <a:rPr lang="en-US" sz="1600" b="1" dirty="0" smtClean="0"/>
              <a:t>Geographical location </a:t>
            </a:r>
            <a:endParaRPr lang="en-US" sz="1600" b="1" dirty="0"/>
          </a:p>
        </p:txBody>
      </p:sp>
    </p:spTree>
    <p:extLst>
      <p:ext uri="{BB962C8B-B14F-4D97-AF65-F5344CB8AC3E}">
        <p14:creationId xmlns:p14="http://schemas.microsoft.com/office/powerpoint/2010/main" val="26897642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2"/>
          </p:nvPr>
        </p:nvSpPr>
        <p:spPr/>
        <p:txBody>
          <a:bodyPr/>
          <a:lstStyle/>
          <a:p>
            <a:fld id="{5310E3BB-8AC1-43DC-850D-1465B072CEBE}" type="slidenum">
              <a:rPr lang="en-IE" altLang="en-US"/>
              <a:pPr/>
              <a:t>97</a:t>
            </a:fld>
            <a:endParaRPr lang="en-IE" altLang="en-US"/>
          </a:p>
        </p:txBody>
      </p:sp>
      <p:sp>
        <p:nvSpPr>
          <p:cNvPr id="30722" name="Rectangle 2"/>
          <p:cNvSpPr>
            <a:spLocks noChangeArrowheads="1"/>
          </p:cNvSpPr>
          <p:nvPr/>
        </p:nvSpPr>
        <p:spPr bwMode="auto">
          <a:xfrm>
            <a:off x="381000" y="1066800"/>
            <a:ext cx="8382000" cy="4953000"/>
          </a:xfrm>
          <a:prstGeom prst="rect">
            <a:avLst/>
          </a:prstGeom>
          <a:solidFill>
            <a:srgbClr val="E3DD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3" name="Group 3"/>
          <p:cNvGrpSpPr>
            <a:grpSpLocks/>
          </p:cNvGrpSpPr>
          <p:nvPr/>
        </p:nvGrpSpPr>
        <p:grpSpPr bwMode="auto">
          <a:xfrm>
            <a:off x="381000" y="1143000"/>
            <a:ext cx="8382000" cy="4919375"/>
            <a:chOff x="57" y="895"/>
            <a:chExt cx="5520" cy="3156"/>
          </a:xfrm>
        </p:grpSpPr>
        <p:sp>
          <p:nvSpPr>
            <p:cNvPr id="30724" name="Rectangle 4"/>
            <p:cNvSpPr>
              <a:spLocks noChangeArrowheads="1"/>
            </p:cNvSpPr>
            <p:nvPr/>
          </p:nvSpPr>
          <p:spPr bwMode="auto">
            <a:xfrm>
              <a:off x="3721" y="3351"/>
              <a:ext cx="1607" cy="681"/>
            </a:xfrm>
            <a:prstGeom prst="rect">
              <a:avLst/>
            </a:prstGeom>
            <a:solidFill>
              <a:srgbClr val="E3DDCB"/>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smtClean="0"/>
                <a:t>Getting in to international market </a:t>
              </a:r>
              <a:endParaRPr lang="en-US" altLang="en-US" sz="1600" dirty="0"/>
            </a:p>
          </p:txBody>
        </p:sp>
        <p:sp>
          <p:nvSpPr>
            <p:cNvPr id="30725" name="Rectangle 5"/>
            <p:cNvSpPr>
              <a:spLocks noChangeArrowheads="1"/>
            </p:cNvSpPr>
            <p:nvPr/>
          </p:nvSpPr>
          <p:spPr bwMode="auto">
            <a:xfrm>
              <a:off x="3528" y="3351"/>
              <a:ext cx="193"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26" name="Rectangle 6"/>
            <p:cNvSpPr>
              <a:spLocks noChangeArrowheads="1"/>
            </p:cNvSpPr>
            <p:nvPr/>
          </p:nvSpPr>
          <p:spPr bwMode="auto">
            <a:xfrm>
              <a:off x="2092" y="3418"/>
              <a:ext cx="1344" cy="633"/>
            </a:xfrm>
            <a:prstGeom prst="rect">
              <a:avLst/>
            </a:prstGeom>
            <a:solidFill>
              <a:srgbClr val="E3DDCB"/>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a:t> </a:t>
              </a:r>
              <a:r>
                <a:rPr lang="en-US" altLang="en-US" sz="1600" dirty="0" smtClean="0"/>
                <a:t>Existing market become or matured </a:t>
              </a:r>
              <a:endParaRPr lang="en-US" altLang="en-US" sz="1600" dirty="0"/>
            </a:p>
          </p:txBody>
        </p:sp>
        <p:sp>
          <p:nvSpPr>
            <p:cNvPr id="30727" name="Rectangle 7"/>
            <p:cNvSpPr>
              <a:spLocks noChangeArrowheads="1"/>
            </p:cNvSpPr>
            <p:nvPr/>
          </p:nvSpPr>
          <p:spPr bwMode="auto">
            <a:xfrm>
              <a:off x="1753" y="3351"/>
              <a:ext cx="208"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28" name="Rectangle 8"/>
            <p:cNvSpPr>
              <a:spLocks noChangeArrowheads="1"/>
            </p:cNvSpPr>
            <p:nvPr/>
          </p:nvSpPr>
          <p:spPr bwMode="auto">
            <a:xfrm>
              <a:off x="57" y="3351"/>
              <a:ext cx="1696" cy="681"/>
            </a:xfrm>
            <a:prstGeom prst="rect">
              <a:avLst/>
            </a:prstGeom>
            <a:solidFill>
              <a:srgbClr val="E3DDCB"/>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smtClean="0"/>
                <a:t>Market and brand leadership </a:t>
              </a:r>
              <a:endParaRPr lang="en-US" altLang="en-US" sz="1600" dirty="0"/>
            </a:p>
          </p:txBody>
        </p:sp>
        <p:sp>
          <p:nvSpPr>
            <p:cNvPr id="30729" name="Rectangle 9"/>
            <p:cNvSpPr>
              <a:spLocks noChangeArrowheads="1"/>
            </p:cNvSpPr>
            <p:nvPr/>
          </p:nvSpPr>
          <p:spPr bwMode="auto">
            <a:xfrm>
              <a:off x="3721" y="2670"/>
              <a:ext cx="1856"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a:t>Develop new products </a:t>
              </a:r>
              <a:r>
                <a:rPr lang="en-US" altLang="en-US" sz="1600" dirty="0" smtClean="0"/>
                <a:t>or remodified the existing carbonated drink as lifestyle products </a:t>
              </a:r>
              <a:endParaRPr lang="en-US" altLang="en-US" sz="1600" dirty="0"/>
            </a:p>
          </p:txBody>
        </p:sp>
        <p:sp>
          <p:nvSpPr>
            <p:cNvPr id="30730" name="Rectangle 10"/>
            <p:cNvSpPr>
              <a:spLocks noChangeArrowheads="1"/>
            </p:cNvSpPr>
            <p:nvPr/>
          </p:nvSpPr>
          <p:spPr bwMode="auto">
            <a:xfrm>
              <a:off x="3528" y="2670"/>
              <a:ext cx="193"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1" name="Rectangle 11"/>
            <p:cNvSpPr>
              <a:spLocks noChangeArrowheads="1"/>
            </p:cNvSpPr>
            <p:nvPr/>
          </p:nvSpPr>
          <p:spPr bwMode="auto">
            <a:xfrm>
              <a:off x="1961" y="2670"/>
              <a:ext cx="1567"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smtClean="0"/>
                <a:t>Increasing middle class and people become or health conscious </a:t>
              </a:r>
              <a:endParaRPr lang="en-US" altLang="en-US" sz="1600" dirty="0"/>
            </a:p>
          </p:txBody>
        </p:sp>
        <p:sp>
          <p:nvSpPr>
            <p:cNvPr id="30732" name="Rectangle 12"/>
            <p:cNvSpPr>
              <a:spLocks noChangeArrowheads="1"/>
            </p:cNvSpPr>
            <p:nvPr/>
          </p:nvSpPr>
          <p:spPr bwMode="auto">
            <a:xfrm>
              <a:off x="1753" y="2670"/>
              <a:ext cx="208"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3" name="Rectangle 13"/>
            <p:cNvSpPr>
              <a:spLocks noChangeArrowheads="1"/>
            </p:cNvSpPr>
            <p:nvPr/>
          </p:nvSpPr>
          <p:spPr bwMode="auto">
            <a:xfrm>
              <a:off x="57" y="2670"/>
              <a:ext cx="1696"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Strong R&amp;D (strength)</a:t>
              </a:r>
            </a:p>
          </p:txBody>
        </p:sp>
        <p:sp>
          <p:nvSpPr>
            <p:cNvPr id="30734" name="Rectangle 14"/>
            <p:cNvSpPr>
              <a:spLocks noChangeArrowheads="1"/>
            </p:cNvSpPr>
            <p:nvPr/>
          </p:nvSpPr>
          <p:spPr bwMode="auto">
            <a:xfrm>
              <a:off x="3721" y="1783"/>
              <a:ext cx="1856"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Pursue horizontal integration by buying competitor's facilities</a:t>
              </a:r>
            </a:p>
          </p:txBody>
        </p:sp>
        <p:sp>
          <p:nvSpPr>
            <p:cNvPr id="30735" name="Rectangle 15"/>
            <p:cNvSpPr>
              <a:spLocks noChangeArrowheads="1"/>
            </p:cNvSpPr>
            <p:nvPr/>
          </p:nvSpPr>
          <p:spPr bwMode="auto">
            <a:xfrm>
              <a:off x="3528" y="1783"/>
              <a:ext cx="193"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6" name="Rectangle 16"/>
            <p:cNvSpPr>
              <a:spLocks noChangeArrowheads="1"/>
            </p:cNvSpPr>
            <p:nvPr/>
          </p:nvSpPr>
          <p:spPr bwMode="auto">
            <a:xfrm>
              <a:off x="1961" y="1783"/>
              <a:ext cx="1567"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Exit of two major foreign competitors from the industry (opportunity)</a:t>
              </a:r>
            </a:p>
          </p:txBody>
        </p:sp>
        <p:sp>
          <p:nvSpPr>
            <p:cNvPr id="30737" name="Rectangle 17"/>
            <p:cNvSpPr>
              <a:spLocks noChangeArrowheads="1"/>
            </p:cNvSpPr>
            <p:nvPr/>
          </p:nvSpPr>
          <p:spPr bwMode="auto">
            <a:xfrm>
              <a:off x="1753" y="1783"/>
              <a:ext cx="208"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8" name="Rectangle 18"/>
            <p:cNvSpPr>
              <a:spLocks noChangeArrowheads="1"/>
            </p:cNvSpPr>
            <p:nvPr/>
          </p:nvSpPr>
          <p:spPr bwMode="auto">
            <a:xfrm>
              <a:off x="57" y="1783"/>
              <a:ext cx="1696"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Insufficient capacity (weakness)</a:t>
              </a:r>
            </a:p>
          </p:txBody>
        </p:sp>
        <p:sp>
          <p:nvSpPr>
            <p:cNvPr id="30739" name="Rectangle 19"/>
            <p:cNvSpPr>
              <a:spLocks noChangeArrowheads="1"/>
            </p:cNvSpPr>
            <p:nvPr/>
          </p:nvSpPr>
          <p:spPr bwMode="auto">
            <a:xfrm>
              <a:off x="3721" y="895"/>
              <a:ext cx="1856"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Acquire Cellfone, Inc.</a:t>
              </a:r>
            </a:p>
          </p:txBody>
        </p:sp>
        <p:sp>
          <p:nvSpPr>
            <p:cNvPr id="30740" name="Rectangle 20"/>
            <p:cNvSpPr>
              <a:spLocks noChangeArrowheads="1"/>
            </p:cNvSpPr>
            <p:nvPr/>
          </p:nvSpPr>
          <p:spPr bwMode="auto">
            <a:xfrm>
              <a:off x="3528" y="895"/>
              <a:ext cx="193"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41" name="Rectangle 21"/>
            <p:cNvSpPr>
              <a:spLocks noChangeArrowheads="1"/>
            </p:cNvSpPr>
            <p:nvPr/>
          </p:nvSpPr>
          <p:spPr bwMode="auto">
            <a:xfrm>
              <a:off x="1961" y="895"/>
              <a:ext cx="1567"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20% annual growth in the cell phone industry (opportunity)</a:t>
              </a:r>
            </a:p>
          </p:txBody>
        </p:sp>
        <p:sp>
          <p:nvSpPr>
            <p:cNvPr id="30742" name="Rectangle 22"/>
            <p:cNvSpPr>
              <a:spLocks noChangeArrowheads="1"/>
            </p:cNvSpPr>
            <p:nvPr/>
          </p:nvSpPr>
          <p:spPr bwMode="auto">
            <a:xfrm>
              <a:off x="1753" y="895"/>
              <a:ext cx="208"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43" name="Rectangle 23"/>
            <p:cNvSpPr>
              <a:spLocks noChangeArrowheads="1"/>
            </p:cNvSpPr>
            <p:nvPr/>
          </p:nvSpPr>
          <p:spPr bwMode="auto">
            <a:xfrm>
              <a:off x="57" y="895"/>
              <a:ext cx="1696"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Excess working capacity (strength)</a:t>
              </a:r>
            </a:p>
          </p:txBody>
        </p:sp>
        <p:sp>
          <p:nvSpPr>
            <p:cNvPr id="30744" name="Line 24"/>
            <p:cNvSpPr>
              <a:spLocks noChangeShapeType="1"/>
            </p:cNvSpPr>
            <p:nvPr/>
          </p:nvSpPr>
          <p:spPr bwMode="auto">
            <a:xfrm>
              <a:off x="58" y="2670"/>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5" name="Line 25"/>
            <p:cNvSpPr>
              <a:spLocks noChangeShapeType="1"/>
            </p:cNvSpPr>
            <p:nvPr/>
          </p:nvSpPr>
          <p:spPr bwMode="auto">
            <a:xfrm>
              <a:off x="58" y="3351"/>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6" name="Line 26"/>
            <p:cNvSpPr>
              <a:spLocks noChangeShapeType="1"/>
            </p:cNvSpPr>
            <p:nvPr/>
          </p:nvSpPr>
          <p:spPr bwMode="auto">
            <a:xfrm>
              <a:off x="58" y="4032"/>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7" name="Line 27"/>
            <p:cNvSpPr>
              <a:spLocks noChangeShapeType="1"/>
            </p:cNvSpPr>
            <p:nvPr/>
          </p:nvSpPr>
          <p:spPr bwMode="auto">
            <a:xfrm>
              <a:off x="58" y="1783"/>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8" name="Line 28"/>
            <p:cNvSpPr>
              <a:spLocks noChangeShapeType="1"/>
            </p:cNvSpPr>
            <p:nvPr/>
          </p:nvSpPr>
          <p:spPr bwMode="auto">
            <a:xfrm>
              <a:off x="5577"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9" name="Line 29"/>
            <p:cNvSpPr>
              <a:spLocks noChangeShapeType="1"/>
            </p:cNvSpPr>
            <p:nvPr/>
          </p:nvSpPr>
          <p:spPr bwMode="auto">
            <a:xfrm>
              <a:off x="57"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0" name="Line 30"/>
            <p:cNvSpPr>
              <a:spLocks noChangeShapeType="1"/>
            </p:cNvSpPr>
            <p:nvPr/>
          </p:nvSpPr>
          <p:spPr bwMode="auto">
            <a:xfrm>
              <a:off x="58" y="895"/>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1" name="Line 31"/>
            <p:cNvSpPr>
              <a:spLocks noChangeShapeType="1"/>
            </p:cNvSpPr>
            <p:nvPr/>
          </p:nvSpPr>
          <p:spPr bwMode="auto">
            <a:xfrm>
              <a:off x="1962" y="895"/>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2" name="Line 32"/>
            <p:cNvSpPr>
              <a:spLocks noChangeShapeType="1"/>
            </p:cNvSpPr>
            <p:nvPr/>
          </p:nvSpPr>
          <p:spPr bwMode="auto">
            <a:xfrm>
              <a:off x="1962" y="1783"/>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3" name="Line 33"/>
            <p:cNvSpPr>
              <a:spLocks noChangeShapeType="1"/>
            </p:cNvSpPr>
            <p:nvPr/>
          </p:nvSpPr>
          <p:spPr bwMode="auto">
            <a:xfrm>
              <a:off x="1962" y="2670"/>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4" name="Line 34"/>
            <p:cNvSpPr>
              <a:spLocks noChangeShapeType="1"/>
            </p:cNvSpPr>
            <p:nvPr/>
          </p:nvSpPr>
          <p:spPr bwMode="auto">
            <a:xfrm>
              <a:off x="1962" y="3351"/>
              <a:ext cx="156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8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5" name="Line 35"/>
            <p:cNvSpPr>
              <a:spLocks noChangeShapeType="1"/>
            </p:cNvSpPr>
            <p:nvPr/>
          </p:nvSpPr>
          <p:spPr bwMode="auto">
            <a:xfrm>
              <a:off x="1962" y="4032"/>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6" name="Line 36"/>
            <p:cNvSpPr>
              <a:spLocks noChangeShapeType="1"/>
            </p:cNvSpPr>
            <p:nvPr/>
          </p:nvSpPr>
          <p:spPr bwMode="auto">
            <a:xfrm>
              <a:off x="1753"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7" name="Line 37"/>
            <p:cNvSpPr>
              <a:spLocks noChangeShapeType="1"/>
            </p:cNvSpPr>
            <p:nvPr/>
          </p:nvSpPr>
          <p:spPr bwMode="auto">
            <a:xfrm>
              <a:off x="1961"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8" name="Line 38"/>
            <p:cNvSpPr>
              <a:spLocks noChangeShapeType="1"/>
            </p:cNvSpPr>
            <p:nvPr/>
          </p:nvSpPr>
          <p:spPr bwMode="auto">
            <a:xfrm>
              <a:off x="3722" y="895"/>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9" name="Line 39"/>
            <p:cNvSpPr>
              <a:spLocks noChangeShapeType="1"/>
            </p:cNvSpPr>
            <p:nvPr/>
          </p:nvSpPr>
          <p:spPr bwMode="auto">
            <a:xfrm>
              <a:off x="3722" y="4032"/>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0" name="Line 40"/>
            <p:cNvSpPr>
              <a:spLocks noChangeShapeType="1"/>
            </p:cNvSpPr>
            <p:nvPr/>
          </p:nvSpPr>
          <p:spPr bwMode="auto">
            <a:xfrm>
              <a:off x="3722" y="1783"/>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1" name="Line 41"/>
            <p:cNvSpPr>
              <a:spLocks noChangeShapeType="1"/>
            </p:cNvSpPr>
            <p:nvPr/>
          </p:nvSpPr>
          <p:spPr bwMode="auto">
            <a:xfrm>
              <a:off x="3722" y="2670"/>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2" name="Line 42"/>
            <p:cNvSpPr>
              <a:spLocks noChangeShapeType="1"/>
            </p:cNvSpPr>
            <p:nvPr/>
          </p:nvSpPr>
          <p:spPr bwMode="auto">
            <a:xfrm>
              <a:off x="3722" y="3351"/>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3" name="Line 43"/>
            <p:cNvSpPr>
              <a:spLocks noChangeShapeType="1"/>
            </p:cNvSpPr>
            <p:nvPr/>
          </p:nvSpPr>
          <p:spPr bwMode="auto">
            <a:xfrm>
              <a:off x="3721"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4" name="Line 44"/>
            <p:cNvSpPr>
              <a:spLocks noChangeShapeType="1"/>
            </p:cNvSpPr>
            <p:nvPr/>
          </p:nvSpPr>
          <p:spPr bwMode="auto">
            <a:xfrm>
              <a:off x="3528"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65" name="Text Box 45"/>
          <p:cNvSpPr txBox="1">
            <a:spLocks noChangeArrowheads="1"/>
          </p:cNvSpPr>
          <p:nvPr/>
        </p:nvSpPr>
        <p:spPr bwMode="auto">
          <a:xfrm>
            <a:off x="533400" y="685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cs typeface="Arial" panose="020B0604020202020204" pitchFamily="34" charset="0"/>
              </a:rPr>
              <a:t>Key Internal Factor</a:t>
            </a:r>
          </a:p>
        </p:txBody>
      </p:sp>
      <p:sp>
        <p:nvSpPr>
          <p:cNvPr id="30766" name="Text Box 46"/>
          <p:cNvSpPr txBox="1">
            <a:spLocks noChangeArrowheads="1"/>
          </p:cNvSpPr>
          <p:nvPr/>
        </p:nvSpPr>
        <p:spPr bwMode="auto">
          <a:xfrm>
            <a:off x="3352800" y="685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cs typeface="Arial" panose="020B0604020202020204" pitchFamily="34" charset="0"/>
              </a:rPr>
              <a:t>Key External Factor</a:t>
            </a:r>
          </a:p>
        </p:txBody>
      </p:sp>
      <p:sp>
        <p:nvSpPr>
          <p:cNvPr id="30767" name="Text Box 47"/>
          <p:cNvSpPr txBox="1">
            <a:spLocks noChangeArrowheads="1"/>
          </p:cNvSpPr>
          <p:nvPr/>
        </p:nvSpPr>
        <p:spPr bwMode="auto">
          <a:xfrm>
            <a:off x="6172200" y="685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cs typeface="Arial" panose="020B0604020202020204" pitchFamily="34" charset="0"/>
              </a:rPr>
              <a:t>Resultant Strategy</a:t>
            </a:r>
          </a:p>
        </p:txBody>
      </p:sp>
      <p:sp>
        <p:nvSpPr>
          <p:cNvPr id="30768" name="Text Box 48"/>
          <p:cNvSpPr txBox="1">
            <a:spLocks noChangeArrowheads="1"/>
          </p:cNvSpPr>
          <p:nvPr/>
        </p:nvSpPr>
        <p:spPr bwMode="auto">
          <a:xfrm>
            <a:off x="1371600" y="228600"/>
            <a:ext cx="647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tx2"/>
                </a:solidFill>
                <a:cs typeface="Arial" panose="020B0604020202020204" pitchFamily="34" charset="0"/>
              </a:rPr>
              <a:t>Matching Key Factors to Formulate Alternative Strategies</a:t>
            </a:r>
          </a:p>
        </p:txBody>
      </p:sp>
    </p:spTree>
    <p:extLst>
      <p:ext uri="{BB962C8B-B14F-4D97-AF65-F5344CB8AC3E}">
        <p14:creationId xmlns:p14="http://schemas.microsoft.com/office/powerpoint/2010/main" val="32183281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alternative choice </a:t>
            </a:r>
            <a:endParaRPr lang="en-US" b="1" dirty="0"/>
          </a:p>
        </p:txBody>
      </p:sp>
      <p:sp>
        <p:nvSpPr>
          <p:cNvPr id="4" name="TextBox 3"/>
          <p:cNvSpPr txBox="1"/>
          <p:nvPr/>
        </p:nvSpPr>
        <p:spPr>
          <a:xfrm>
            <a:off x="685800" y="1828800"/>
            <a:ext cx="8488907" cy="2062103"/>
          </a:xfrm>
          <a:prstGeom prst="rect">
            <a:avLst/>
          </a:prstGeom>
          <a:noFill/>
        </p:spPr>
        <p:txBody>
          <a:bodyPr wrap="square" rtlCol="0">
            <a:spAutoFit/>
          </a:bodyPr>
          <a:lstStyle/>
          <a:p>
            <a:pPr algn="ctr"/>
            <a:r>
              <a:rPr lang="en-US" sz="3200" b="1" dirty="0" smtClean="0"/>
              <a:t>Johnson &amp; Scholes SFA matrix</a:t>
            </a:r>
          </a:p>
          <a:p>
            <a:pPr algn="ctr"/>
            <a:r>
              <a:rPr lang="en-US" sz="3200" b="1" dirty="0" smtClean="0"/>
              <a:t>Suitability </a:t>
            </a:r>
          </a:p>
          <a:p>
            <a:pPr algn="ctr"/>
            <a:r>
              <a:rPr lang="en-US" sz="3200" b="1" dirty="0" smtClean="0"/>
              <a:t>Feasibility </a:t>
            </a:r>
          </a:p>
          <a:p>
            <a:pPr algn="ctr"/>
            <a:r>
              <a:rPr lang="en-US" sz="3200" b="1" dirty="0" smtClean="0"/>
              <a:t>Acceptability   </a:t>
            </a:r>
            <a:endParaRPr lang="en-US" sz="3200" b="1" dirty="0"/>
          </a:p>
        </p:txBody>
      </p:sp>
    </p:spTree>
    <p:extLst>
      <p:ext uri="{BB962C8B-B14F-4D97-AF65-F5344CB8AC3E}">
        <p14:creationId xmlns:p14="http://schemas.microsoft.com/office/powerpoint/2010/main" val="41437890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600200" y="228600"/>
            <a:ext cx="6629400" cy="1595967"/>
          </a:xfrm>
        </p:spPr>
        <p:txBody>
          <a:bodyPr>
            <a:normAutofit/>
          </a:bodyPr>
          <a:lstStyle/>
          <a:p>
            <a:pPr eaLnBrk="1" hangingPunct="1"/>
            <a:r>
              <a:rPr lang="en-GB" sz="3600" dirty="0" smtClean="0"/>
              <a:t>Stakeholder mapping: the power/interest matrix</a:t>
            </a:r>
          </a:p>
        </p:txBody>
      </p:sp>
      <p:sp>
        <p:nvSpPr>
          <p:cNvPr id="63491" name="Rectangle 7"/>
          <p:cNvSpPr>
            <a:spLocks noChangeArrowheads="1"/>
          </p:cNvSpPr>
          <p:nvPr/>
        </p:nvSpPr>
        <p:spPr bwMode="auto">
          <a:xfrm>
            <a:off x="285750" y="6000750"/>
            <a:ext cx="866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800" i="1"/>
          </a:p>
          <a:p>
            <a:endParaRPr lang="en-US" sz="800" i="1"/>
          </a:p>
          <a:p>
            <a:r>
              <a:rPr lang="en-US" sz="800" i="1"/>
              <a:t>Source</a:t>
            </a:r>
            <a:r>
              <a:rPr lang="en-US" sz="800"/>
              <a:t>: Adapted from A. Mendelow, </a:t>
            </a:r>
            <a:r>
              <a:rPr lang="en-US" sz="800" i="1"/>
              <a:t>Proceedings of the Second International Conference on Information Systems</a:t>
            </a:r>
            <a:r>
              <a:rPr lang="en-US" sz="800"/>
              <a:t>, Cambridge, MA, 1986</a:t>
            </a:r>
          </a:p>
        </p:txBody>
      </p:sp>
      <p:pic>
        <p:nvPicPr>
          <p:cNvPr id="63492" name="Picture 8" descr="M04NF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2071688"/>
            <a:ext cx="52832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936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1786</TotalTime>
  <Words>4469</Words>
  <Application>Microsoft Office PowerPoint</Application>
  <PresentationFormat>On-screen Show (4:3)</PresentationFormat>
  <Paragraphs>784</Paragraphs>
  <Slides>111</Slides>
  <Notes>39</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29" baseType="lpstr">
      <vt:lpstr>PMingLiU</vt:lpstr>
      <vt:lpstr>Arial</vt:lpstr>
      <vt:lpstr>Calibri</vt:lpstr>
      <vt:lpstr>Chalkboard Bold</vt:lpstr>
      <vt:lpstr>Gill Sans</vt:lpstr>
      <vt:lpstr>Marker Felt</vt:lpstr>
      <vt:lpstr>Times</vt:lpstr>
      <vt:lpstr>Times New Roman</vt:lpstr>
      <vt:lpstr>Times New Roman Bold</vt:lpstr>
      <vt:lpstr>Times New Roman Bold Italic</vt:lpstr>
      <vt:lpstr>Times New Roman Italic</vt:lpstr>
      <vt:lpstr>Trebuchet MS</vt:lpstr>
      <vt:lpstr>Verdana</vt:lpstr>
      <vt:lpstr>Wingdings</vt:lpstr>
      <vt:lpstr>Wingdings 2</vt:lpstr>
      <vt:lpstr>Office Theme</vt:lpstr>
      <vt:lpstr>ClipArt</vt:lpstr>
      <vt:lpstr>Equation</vt:lpstr>
      <vt:lpstr>PowerPoint Presentation</vt:lpstr>
      <vt:lpstr>Tasks Involved in Strategic Management &amp; MCS</vt:lpstr>
      <vt:lpstr>PowerPoint Presentation</vt:lpstr>
      <vt:lpstr>PowerPoint Presentation</vt:lpstr>
      <vt:lpstr>Developing a Mission &amp; Objectives</vt:lpstr>
      <vt:lpstr>PowerPoint Presentation</vt:lpstr>
      <vt:lpstr>PowerPoint Presentation</vt:lpstr>
      <vt:lpstr>PowerPoint Presentation</vt:lpstr>
      <vt:lpstr>PowerPoint Presentation</vt:lpstr>
      <vt:lpstr>PowerPoint Presentation</vt:lpstr>
      <vt:lpstr>Levels of Strategy</vt:lpstr>
      <vt:lpstr>Corporate Level Strategy</vt:lpstr>
      <vt:lpstr>Corporate-Level Strategies</vt:lpstr>
      <vt:lpstr>The BCG “Portfolio” Matrix</vt:lpstr>
      <vt:lpstr>Portfolio decision </vt:lpstr>
      <vt:lpstr>Business Level Strategy</vt:lpstr>
      <vt:lpstr>Functional / Operational Level Strategy</vt:lpstr>
      <vt:lpstr>A Simple Organization Chart (Single Product Business)</vt:lpstr>
      <vt:lpstr>A Simple Organization Chart (Dominant or Related Product Business)</vt:lpstr>
      <vt:lpstr>An example of an Unrelated Product Business (Note:  By itself, an SBU can be considered a related product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Implication of strategic management decisions </vt:lpstr>
      <vt:lpstr>Corporate Strategic Decision </vt:lpstr>
      <vt:lpstr>         Governance issue </vt:lpstr>
      <vt:lpstr>Financial Feasibility </vt:lpstr>
      <vt:lpstr>How to evaluate the corporate strategic decisions </vt:lpstr>
      <vt:lpstr>Projections </vt:lpstr>
      <vt:lpstr>PowerPoint Presentation</vt:lpstr>
      <vt:lpstr>Discounted Cash Flow Methods</vt:lpstr>
      <vt:lpstr>Net Present Value (NPV)</vt:lpstr>
      <vt:lpstr>Investment Decisions</vt:lpstr>
      <vt:lpstr>Fundamental Rule of Finance/Financial Economics</vt:lpstr>
      <vt:lpstr>Student Activity</vt:lpstr>
      <vt:lpstr>INTERNAL RATE OF RETURN (IRR)</vt:lpstr>
      <vt:lpstr>IRR – Interpolation method</vt:lpstr>
      <vt:lpstr>NPV and IRR</vt:lpstr>
      <vt:lpstr>Internal Rate of Return  Decision Rules</vt:lpstr>
      <vt:lpstr>Payback </vt:lpstr>
      <vt:lpstr>Discount factor</vt:lpstr>
      <vt:lpstr>Cost of capital (COC)</vt:lpstr>
      <vt:lpstr>Cost of Equity</vt:lpstr>
      <vt:lpstr>Cost of debt </vt:lpstr>
      <vt:lpstr> Weighted Average Cost Of Capital (WACC </vt:lpstr>
      <vt:lpstr>WACC</vt:lpstr>
      <vt:lpstr>Student Activity</vt:lpstr>
      <vt:lpstr>1st Assessment –Group work</vt:lpstr>
      <vt:lpstr>Strategic analysis </vt:lpstr>
      <vt:lpstr>Strategic analysis </vt:lpstr>
      <vt:lpstr>Creating value </vt:lpstr>
      <vt:lpstr>Value Creation</vt:lpstr>
      <vt:lpstr>PowerPoint Presentation</vt:lpstr>
      <vt:lpstr>PowerPoint Presentation</vt:lpstr>
      <vt:lpstr>PowerPoint Presentation</vt:lpstr>
      <vt:lpstr>PowerPoint Presentation</vt:lpstr>
      <vt:lpstr>PowerPoint Presentation</vt:lpstr>
      <vt:lpstr>Analyzing internal environment (internal capabilities, resources) </vt:lpstr>
      <vt:lpstr>SWOT Analysis</vt:lpstr>
      <vt:lpstr>TOWS Analysis </vt:lpstr>
      <vt:lpstr>Resource-based strategy</vt:lpstr>
      <vt:lpstr>Resources and competences</vt:lpstr>
      <vt:lpstr>Components of strategic capabilities</vt:lpstr>
      <vt:lpstr>Threshold and distinctive capabilities  </vt:lpstr>
      <vt:lpstr>Core competences</vt:lpstr>
      <vt:lpstr>VRIN framework</vt:lpstr>
      <vt:lpstr>PowerPoint Presentation</vt:lpstr>
      <vt:lpstr>The PESTEL framework </vt:lpstr>
      <vt:lpstr>The PESTEL framework (2)</vt:lpstr>
      <vt:lpstr>The PESTEL framework (3)</vt:lpstr>
      <vt:lpstr>Using the PESTEL framework</vt:lpstr>
      <vt:lpstr>Scenarios</vt:lpstr>
      <vt:lpstr>Carrying out scenario analysis </vt:lpstr>
      <vt:lpstr>Analysing Competitive Industry Structure </vt:lpstr>
      <vt:lpstr>Porter’s five forces framework</vt:lpstr>
      <vt:lpstr>PowerPoint Presentation</vt:lpstr>
      <vt:lpstr>Threat of New Entrants</vt:lpstr>
      <vt:lpstr>Key barriers to entry include </vt:lpstr>
      <vt:lpstr>Threat of Substitutes</vt:lpstr>
      <vt:lpstr>Bargaining Power of Suppliers (Suppliers are the businesses that supply materials &amp; other products into the industry) </vt:lpstr>
      <vt:lpstr>The bargaining power of suppliers will be high when: </vt:lpstr>
      <vt:lpstr>Bargaining Power of Buyers (Buyers are the people / organisations who create demand in an industry) </vt:lpstr>
      <vt:lpstr>Intensity of Rivalry </vt:lpstr>
      <vt:lpstr>Intensity of Rivalry</vt:lpstr>
      <vt:lpstr>Intensity of Rivalry</vt:lpstr>
      <vt:lpstr>Implications of five forces analysis</vt:lpstr>
      <vt:lpstr>Competitor analysis </vt:lpstr>
      <vt:lpstr>Strategic options evaluation  &amp; Choice </vt:lpstr>
      <vt:lpstr>PowerPoint Presentation</vt:lpstr>
      <vt:lpstr>Strategic alternatives </vt:lpstr>
      <vt:lpstr>Market option matrix and Expansion method matrix </vt:lpstr>
      <vt:lpstr>PowerPoint Presentation</vt:lpstr>
      <vt:lpstr>Strategic alternative choice </vt:lpstr>
      <vt:lpstr>Stakeholder mapping: the power/interest matrix</vt:lpstr>
      <vt:lpstr>PowerPoint Presentation</vt:lpstr>
      <vt:lpstr>Strategy Implementation</vt:lpstr>
      <vt:lpstr>Keys to Strategy Implementation</vt:lpstr>
      <vt:lpstr>Resources and Competencies: Human Resources</vt:lpstr>
      <vt:lpstr>Resources and Competencies: Organizational Structure</vt:lpstr>
      <vt:lpstr>Problems with Tall Structures</vt:lpstr>
      <vt:lpstr>Centralization or Decentralization</vt:lpstr>
      <vt:lpstr>PowerPoint Presentation</vt:lpstr>
      <vt:lpstr>PowerPoint Presentation</vt:lpstr>
      <vt:lpstr>PowerPoint Presentation</vt:lpstr>
      <vt:lpstr>Leadership  </vt:lpstr>
      <vt:lpstr>Managing corporate culture</vt:lpstr>
    </vt:vector>
  </TitlesOfParts>
  <Company>Investintech.com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priyanka</cp:lastModifiedBy>
  <cp:revision>76</cp:revision>
  <dcterms:created xsi:type="dcterms:W3CDTF">2016-09-30T22:50:12Z</dcterms:created>
  <dcterms:modified xsi:type="dcterms:W3CDTF">2017-01-24T07:17:01Z</dcterms:modified>
</cp:coreProperties>
</file>